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1"/>
  </p:notesMasterIdLst>
  <p:sldIdLst>
    <p:sldId id="256" r:id="rId2"/>
    <p:sldId id="323" r:id="rId3"/>
    <p:sldId id="369" r:id="rId4"/>
    <p:sldId id="380" r:id="rId5"/>
    <p:sldId id="379" r:id="rId6"/>
    <p:sldId id="291" r:id="rId7"/>
    <p:sldId id="381" r:id="rId8"/>
    <p:sldId id="315" r:id="rId9"/>
    <p:sldId id="384" r:id="rId10"/>
    <p:sldId id="383" r:id="rId11"/>
    <p:sldId id="292" r:id="rId12"/>
    <p:sldId id="275" r:id="rId13"/>
    <p:sldId id="387" r:id="rId14"/>
    <p:sldId id="269" r:id="rId15"/>
    <p:sldId id="270" r:id="rId16"/>
    <p:sldId id="336" r:id="rId17"/>
    <p:sldId id="368" r:id="rId18"/>
    <p:sldId id="382" r:id="rId19"/>
    <p:sldId id="357" r:id="rId20"/>
    <p:sldId id="341" r:id="rId21"/>
    <p:sldId id="343" r:id="rId22"/>
    <p:sldId id="329" r:id="rId23"/>
    <p:sldId id="385" r:id="rId24"/>
    <p:sldId id="272" r:id="rId25"/>
    <p:sldId id="352" r:id="rId26"/>
    <p:sldId id="375" r:id="rId27"/>
    <p:sldId id="376" r:id="rId28"/>
    <p:sldId id="308" r:id="rId29"/>
    <p:sldId id="371" r:id="rId30"/>
  </p:sldIdLst>
  <p:sldSz cx="9144000" cy="6858000" type="screen4x3"/>
  <p:notesSz cx="6858000" cy="9144000"/>
  <p:embeddedFontLst>
    <p:embeddedFont>
      <p:font typeface="맑은 고딕" panose="020B0503020000020004" pitchFamily="34" charset="-127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F2B"/>
    <a:srgbClr val="22FF15"/>
    <a:srgbClr val="8954E2"/>
    <a:srgbClr val="000746"/>
    <a:srgbClr val="1D1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 autoAdjust="0"/>
    <p:restoredTop sz="89405" autoAdjust="0"/>
  </p:normalViewPr>
  <p:slideViewPr>
    <p:cSldViewPr snapToGrid="0">
      <p:cViewPr varScale="1">
        <p:scale>
          <a:sx n="106" d="100"/>
          <a:sy n="106" d="100"/>
        </p:scale>
        <p:origin x="7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>
              <a:outerShdw blurRad="40000" dist="23000" dir="5400000" sx="0" sy="0" rotWithShape="0">
                <a:srgbClr val="000000"/>
              </a:outerShdw>
            </a:effectLst>
          </c:spPr>
          <c:cat>
            <c:strRef>
              <c:f>Sheet1!$A$2:$A$6</c:f>
              <c:strCache>
                <c:ptCount val="5"/>
                <c:pt idx="0">
                  <c:v>Diesel</c:v>
                </c:pt>
                <c:pt idx="1">
                  <c:v>Water</c:v>
                </c:pt>
                <c:pt idx="2">
                  <c:v>Bitumen</c:v>
                </c:pt>
                <c:pt idx="3">
                  <c:v>CO2</c:v>
                </c:pt>
                <c:pt idx="4">
                  <c:v>Residues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20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6-DD4A-A9B6-43FEDE35E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1400" spc="160">
              <a:solidFill>
                <a:schemeClr val="tx1"/>
              </a:solidFill>
              <a:latin typeface="Helvetica Neue Light"/>
            </a:defRPr>
          </a:pPr>
          <a:endParaRPr lang="sv-SE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sv-S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427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tabLst/>
              <a:defRPr/>
            </a:pPr>
            <a:r>
              <a:rPr lang="en-US" sz="1800">
                <a:solidFill>
                  <a:srgbClr val="FFFFFF"/>
                </a:solidFill>
              </a:rPr>
              <a:t>1. CLIMATE CHANGE 2. OIL CONSUMPTION 3. AVIATION FUELS 4. SYNTHETIC 5. TEXTILE FIBER PRICE 6. FORECAST OIL 7. POLITICAL DECISIONS 8. GATE FEE </a:t>
            </a:r>
            <a:r>
              <a:rPr lang="mr-IN" sz="1800">
                <a:solidFill>
                  <a:srgbClr val="FFFFFF"/>
                </a:solidFill>
              </a:rPr>
              <a:t>–</a:t>
            </a:r>
            <a:r>
              <a:rPr lang="en-US" sz="1800">
                <a:solidFill>
                  <a:srgbClr val="FFFFFF"/>
                </a:solidFill>
              </a:rPr>
              <a:t> FEEDSTOCK 9. GROWING WASTE HANDLING PROBLEM 10. GLOBAL GROWING POPULATION  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tabLst/>
              <a:defRPr/>
            </a:pPr>
            <a:endParaRPr lang="en-US" sz="1800">
              <a:solidFill>
                <a:srgbClr val="FFFFFF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tabLst/>
              <a:defRPr/>
            </a:pPr>
            <a:endParaRPr lang="en-US" sz="1800">
              <a:solidFill>
                <a:srgbClr val="FFFFFF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tabLst/>
              <a:defRPr/>
            </a:pPr>
            <a:r>
              <a:rPr lang="en-US" sz="1800">
                <a:solidFill>
                  <a:srgbClr val="FFFFFF"/>
                </a:solidFill>
              </a:rPr>
              <a:t> 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tabLst/>
              <a:defRPr/>
            </a:pPr>
            <a:r>
              <a:rPr lang="en-US" sz="1800">
                <a:solidFill>
                  <a:srgbClr val="FFFFFF"/>
                </a:solidFill>
              </a:rPr>
              <a:t>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tabLst/>
              <a:defRPr/>
            </a:pPr>
            <a:endParaRPr lang="en-US" sz="1800">
              <a:solidFill>
                <a:srgbClr val="FFFFFF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tabLst/>
              <a:defRPr/>
            </a:pPr>
            <a:endParaRPr lang="en-US" sz="1800">
              <a:solidFill>
                <a:srgbClr val="FFFFFF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tabLst/>
              <a:defRPr/>
            </a:pPr>
            <a:endParaRPr lang="en-US" sz="1800">
              <a:solidFill>
                <a:srgbClr val="FFFFFF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tabLst/>
              <a:defRPr/>
            </a:pPr>
            <a:endParaRPr lang="en-US"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401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US" sz="1600" spc="300">
                <a:solidFill>
                  <a:schemeClr val="bg1"/>
                </a:solidFill>
                <a:latin typeface="Helvetica Neue Light"/>
                <a:cs typeface="Helvetica Neue Light"/>
              </a:rPr>
              <a:t>TEXTILE INDUSTRY</a:t>
            </a:r>
            <a:r>
              <a:rPr lang="en-US" sz="1600" spc="300" baseline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en-US" sz="1200">
                <a:solidFill>
                  <a:schemeClr val="bg1"/>
                </a:solidFill>
                <a:latin typeface="Helvetica Neue Medium"/>
                <a:cs typeface="Helvetica Neue Medium"/>
              </a:rPr>
              <a:t>The Polyester Fibers Market</a:t>
            </a:r>
            <a:r>
              <a:rPr lang="en-US" sz="1200" baseline="0">
                <a:solidFill>
                  <a:schemeClr val="bg1"/>
                </a:solidFill>
                <a:latin typeface="Helvetica Neue Medium"/>
                <a:cs typeface="Helvetica Neue Medium"/>
              </a:rPr>
              <a:t> </a:t>
            </a:r>
            <a:r>
              <a:rPr lang="en-US" sz="1200">
                <a:solidFill>
                  <a:schemeClr val="bg1"/>
                </a:solidFill>
                <a:latin typeface="Helvetica Neue Medium"/>
                <a:cs typeface="Helvetica Neue Medium"/>
              </a:rPr>
              <a:t>Value Was 2016</a:t>
            </a:r>
            <a:r>
              <a:rPr lang="en-US" sz="1200" baseline="0">
                <a:solidFill>
                  <a:schemeClr val="bg1"/>
                </a:solidFill>
                <a:latin typeface="Helvetica Neue Medium"/>
                <a:cs typeface="Helvetica Neue Medium"/>
              </a:rPr>
              <a:t> </a:t>
            </a:r>
            <a:r>
              <a:rPr lang="en-US" sz="1200">
                <a:solidFill>
                  <a:schemeClr val="bg1"/>
                </a:solidFill>
                <a:latin typeface="Helvetica Neue Medium"/>
                <a:cs typeface="Helvetica Neue Medium"/>
              </a:rPr>
              <a:t>$ 27 Billion</a:t>
            </a:r>
          </a:p>
          <a:p>
            <a:pPr algn="l"/>
            <a:endParaRPr lang="en-US" sz="1200">
              <a:solidFill>
                <a:schemeClr val="bg1"/>
              </a:solidFill>
              <a:latin typeface="Helvetica Neue Medium"/>
              <a:cs typeface="Helvetica Neue Medium"/>
            </a:endParaRPr>
          </a:p>
          <a:p>
            <a:pPr algn="l"/>
            <a:r>
              <a:rPr lang="en-US" sz="1600" spc="300">
                <a:solidFill>
                  <a:srgbClr val="FFFFFF"/>
                </a:solidFill>
                <a:latin typeface="Helvetica Neue Light"/>
                <a:cs typeface="Helvetica Neue Light"/>
              </a:rPr>
              <a:t>AVIATION SECTORE</a:t>
            </a:r>
            <a:r>
              <a:rPr lang="en-US" sz="1600" spc="300" baseline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200">
                <a:solidFill>
                  <a:srgbClr val="FFFFFF"/>
                </a:solidFill>
                <a:latin typeface="Helvetica Neue Medium"/>
                <a:cs typeface="Helvetica Neue Medium"/>
              </a:rPr>
              <a:t>One (1%) Percent Market Share Of Renewable Jet Fuel Is Worth</a:t>
            </a:r>
            <a:r>
              <a:rPr lang="en-US" sz="1200" baseline="0">
                <a:solidFill>
                  <a:srgbClr val="FFFFFF"/>
                </a:solidFill>
                <a:latin typeface="Helvetica Neue Medium"/>
                <a:cs typeface="Helvetica Neue Medium"/>
              </a:rPr>
              <a:t> </a:t>
            </a:r>
            <a:r>
              <a:rPr lang="en-US" sz="1200">
                <a:solidFill>
                  <a:srgbClr val="FFFFFF"/>
                </a:solidFill>
                <a:latin typeface="Helvetica Neue Medium"/>
                <a:cs typeface="Helvetica Neue Medium"/>
              </a:rPr>
              <a:t>$ 440 Million</a:t>
            </a:r>
          </a:p>
          <a:p>
            <a:pPr algn="l"/>
            <a:endParaRPr lang="en-US" sz="1200">
              <a:solidFill>
                <a:schemeClr val="bg1"/>
              </a:solidFill>
              <a:latin typeface="Helvetica Neue Medium"/>
              <a:cs typeface="Helvetica Neue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en-US" sz="1600" spc="300">
                <a:solidFill>
                  <a:schemeClr val="bg1"/>
                </a:solidFill>
                <a:latin typeface="Helvetica Neue Light"/>
                <a:cs typeface="Helvetica Neue Light"/>
              </a:rPr>
              <a:t>TEXTILE INDUSTRY</a:t>
            </a:r>
            <a:r>
              <a:rPr lang="en-US" sz="1600" spc="300" baseline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en-US" sz="1200">
                <a:solidFill>
                  <a:schemeClr val="bg1"/>
                </a:solidFill>
                <a:latin typeface="Helvetica Neue Medium"/>
                <a:cs typeface="Helvetica Neue Medium"/>
              </a:rPr>
              <a:t>The Polyester Fibers Market</a:t>
            </a:r>
            <a:r>
              <a:rPr lang="en-US" sz="1200" baseline="0">
                <a:solidFill>
                  <a:schemeClr val="bg1"/>
                </a:solidFill>
                <a:latin typeface="Helvetica Neue Medium"/>
                <a:cs typeface="Helvetica Neue Medium"/>
              </a:rPr>
              <a:t> </a:t>
            </a:r>
            <a:r>
              <a:rPr lang="en-US" sz="1200">
                <a:solidFill>
                  <a:schemeClr val="bg1"/>
                </a:solidFill>
                <a:latin typeface="Helvetica Neue Medium"/>
                <a:cs typeface="Helvetica Neue Medium"/>
              </a:rPr>
              <a:t>Value Was 2016</a:t>
            </a:r>
            <a:r>
              <a:rPr lang="en-US" sz="1200" baseline="0">
                <a:solidFill>
                  <a:schemeClr val="bg1"/>
                </a:solidFill>
                <a:latin typeface="Helvetica Neue Medium"/>
                <a:cs typeface="Helvetica Neue Medium"/>
              </a:rPr>
              <a:t> </a:t>
            </a:r>
            <a:r>
              <a:rPr lang="en-US" sz="1200">
                <a:solidFill>
                  <a:schemeClr val="bg1"/>
                </a:solidFill>
                <a:latin typeface="Helvetica Neue Medium"/>
                <a:cs typeface="Helvetica Neue Medium"/>
              </a:rPr>
              <a:t>$ 27 Billion</a:t>
            </a:r>
          </a:p>
          <a:p>
            <a:pPr algn="l"/>
            <a:endParaRPr lang="en-US" sz="1200">
              <a:solidFill>
                <a:schemeClr val="bg1"/>
              </a:solidFill>
              <a:latin typeface="Helvetica Neue Medium"/>
              <a:cs typeface="Helvetica Neue Medium"/>
            </a:endParaRPr>
          </a:p>
          <a:p>
            <a:pPr algn="l"/>
            <a:r>
              <a:rPr lang="en-US" sz="1600" spc="300">
                <a:solidFill>
                  <a:srgbClr val="FFFFFF"/>
                </a:solidFill>
                <a:latin typeface="Helvetica Neue Light"/>
                <a:cs typeface="Helvetica Neue Light"/>
              </a:rPr>
              <a:t>AVIATION SECTORE</a:t>
            </a:r>
            <a:r>
              <a:rPr lang="en-US" sz="1600" spc="300" baseline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200">
                <a:solidFill>
                  <a:srgbClr val="FFFFFF"/>
                </a:solidFill>
                <a:latin typeface="Helvetica Neue Medium"/>
                <a:cs typeface="Helvetica Neue Medium"/>
              </a:rPr>
              <a:t>One (1%) Percent Market Share Of Renewable Jet Fuel Is Worth</a:t>
            </a:r>
            <a:r>
              <a:rPr lang="en-US" sz="1200" baseline="0">
                <a:solidFill>
                  <a:srgbClr val="FFFFFF"/>
                </a:solidFill>
                <a:latin typeface="Helvetica Neue Medium"/>
                <a:cs typeface="Helvetica Neue Medium"/>
              </a:rPr>
              <a:t> </a:t>
            </a:r>
            <a:r>
              <a:rPr lang="en-US" sz="1200">
                <a:solidFill>
                  <a:srgbClr val="FFFFFF"/>
                </a:solidFill>
                <a:latin typeface="Helvetica Neue Medium"/>
                <a:cs typeface="Helvetica Neue Medium"/>
              </a:rPr>
              <a:t>$ 440 Million</a:t>
            </a:r>
          </a:p>
          <a:p>
            <a:pPr algn="l"/>
            <a:endParaRPr lang="en-US" sz="1200">
              <a:solidFill>
                <a:schemeClr val="bg1"/>
              </a:solidFill>
              <a:latin typeface="Helvetica Neue Medium"/>
              <a:cs typeface="Helvetica Neue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Society decision makers and businessmen  have the greatest responsibility. </a:t>
            </a:r>
          </a:p>
          <a:p>
            <a:r>
              <a:rPr lang="en-US" dirty="0">
                <a:solidFill>
                  <a:srgbClr val="FFFFFF"/>
                </a:solidFill>
              </a:rPr>
              <a:t>The bigger the company, the greater the responsibility. </a:t>
            </a:r>
          </a:p>
          <a:p>
            <a:r>
              <a:rPr lang="en-US" dirty="0">
                <a:solidFill>
                  <a:srgbClr val="FFFFFF"/>
                </a:solidFill>
              </a:rPr>
              <a:t>This applies to all doing actions and it comes to all who make decisions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D6EB-E060-FC49-AFDA-02795B27B4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69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 from fossil dependence</a:t>
            </a:r>
            <a:endParaRPr dirty="0"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Oilfields  </a:t>
            </a: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 the Ocean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SWESTEP</a:t>
            </a:r>
            <a:r>
              <a:rPr lang="en-US" baseline="0" dirty="0"/>
              <a:t> has a new innovation to </a:t>
            </a:r>
            <a:r>
              <a:rPr lang="en-US" baseline="0" dirty="0" err="1"/>
              <a:t>trwl</a:t>
            </a:r>
            <a:r>
              <a:rPr lang="en-US" baseline="0"/>
              <a:t> up all the plastics in the ocean and with a SWESTEP plant on the ship we can clean the </a:t>
            </a:r>
            <a:r>
              <a:rPr lang="en-US" baseline="0" err="1"/>
              <a:t>ocena</a:t>
            </a:r>
            <a:r>
              <a:rPr lang="en-US" baseline="0"/>
              <a:t> and at the same time produce diesel for the boats out in the ocean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D6EB-E060-FC49-AFDA-02795B27B4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MILLIONS OF PEOPLE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WASTE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 ELECTRICITY PRODUCE DIESEL AWATER AND ASPHALT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29822-0EB2-3D48-9BA2-3EE6CA1B43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85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Who are the mist honest and straight forward ? The children</a:t>
            </a:r>
            <a:r>
              <a:rPr lang="en-US" b="1" baseline="0"/>
              <a:t> </a:t>
            </a:r>
            <a:r>
              <a:rPr lang="en-US" b="1"/>
              <a:t>From a child's</a:t>
            </a:r>
            <a:r>
              <a:rPr lang="en-US" b="1" baseline="0"/>
              <a:t> perspective</a:t>
            </a:r>
          </a:p>
          <a:p>
            <a:r>
              <a:rPr lang="sv-SE" err="1"/>
              <a:t>What</a:t>
            </a:r>
            <a:r>
              <a:rPr lang="sv-SE"/>
              <a:t> is the problem?</a:t>
            </a:r>
          </a:p>
          <a:p>
            <a:r>
              <a:rPr lang="sv-SE"/>
              <a:t>Just fix it!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D6EB-E060-FC49-AFDA-02795B27B4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99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CLEAN THE OCEANS </a:t>
            </a:r>
          </a:p>
          <a:p>
            <a:r>
              <a:rPr lang="en-US" dirty="0"/>
              <a:t>TO CLEAN THE LAND </a:t>
            </a:r>
          </a:p>
          <a:p>
            <a:r>
              <a:rPr lang="en-US" dirty="0"/>
              <a:t>TO CLEAN THE AIR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D6EB-E060-FC49-AFDA-02795B27B42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73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RENEWABLE ENERGY PORTFOLIO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What is the missing piece of the puzzle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renewable energy Portfolio must be balanced and viable.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Sustainable alternative for fossil dependent industries and the transport sector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in the timeline by </a:t>
            </a: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UN,EU, OECD and IEA goals according to </a:t>
            </a:r>
            <a:r>
              <a:rPr lang="en-US" sz="1200" b="1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</a:t>
            </a:r>
            <a:r>
              <a:rPr lang="en-US" sz="1200" b="1" i="0" u="none" strike="noStrike" cap="none" baseline="-25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</a:t>
            </a:r>
            <a:r>
              <a:rPr lang="en-US" sz="1200" b="1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Emissions </a:t>
            </a: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and global warming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competitors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HVO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Biogas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Biodiesel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Renewable Fuels for: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Air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Land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Sea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Raw material or Chemical Industries</a:t>
            </a:r>
            <a:endParaRPr sz="1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858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Textile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Plastic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Cosmetic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Food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D6EB-E060-FC49-AFDA-02795B27B4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9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74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jp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jpg"/><Relationship Id="rId10" Type="http://schemas.openxmlformats.org/officeDocument/2006/relationships/image" Target="../media/image43.png"/><Relationship Id="rId4" Type="http://schemas.openxmlformats.org/officeDocument/2006/relationships/image" Target="../media/image38.jp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gr/url?sa=i&amp;rct=j&amp;q=&amp;esrc=s&amp;source=images&amp;cd=&amp;ved=2ahUKEwi78Lmc2undAhUyM-wKHXq7BwQQjRx6BAgBEAU&amp;url=https%3A%2F%2Fsverigesradio.se%2Fsida%2Fartikel.aspx%3Fprogramid%3D83%26artikel%3D1386454&amp;psig=AOvVaw1VqJ_faeEeZWqNVZ-ZBMC_&amp;ust=153863380575933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hyperlink" Target="https://kit.se/2015/09/02/8676/har-ar-varldens-storsta-flyktinglager/" TargetMode="Externa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hyperlink" Target="https://www.google.gr/url?sa=i&amp;rct=j&amp;q=&amp;esrc=s&amp;source=images&amp;cd=&amp;ved=2ahUKEwiSx4a72-ndAhVNyqQKHTyuBlMQjRx6BAgBEAU&amp;url=https%3A%2F%2Fwww.etc.se%2Fdebatt%2Fsvenska-skolelever-far-fel-information-om-vastsahara&amp;psig=AOvVaw1VqJ_faeEeZWqNVZ-ZBMC_&amp;ust=1538633805759339" TargetMode="External"/><Relationship Id="rId5" Type="http://schemas.openxmlformats.org/officeDocument/2006/relationships/hyperlink" Target="https://www.google.gr/url?sa=i&amp;rct=j&amp;q=&amp;esrc=s&amp;source=images&amp;cd=&amp;ved=2ahUKEwicleGm0-ndAhWS2aQKHeYTDaMQjRx6BAgBEAU&amp;url=https://kit.se/2015/09/02/8676/har-ar-varldens-storsta-flyktinglager/&amp;psig=AOvVaw1VqJ_faeEeZWqNVZ-ZBMC_&amp;ust=1538633805759339" TargetMode="External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openxmlformats.org/officeDocument/2006/relationships/hyperlink" Target="http://dagensseglora.se/wp-content/uploads/2015/02/Flyktingl%C3%A4ger-foto-Delvin-Arsan-720px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gr/url?sa=i&amp;rct=j&amp;q=&amp;esrc=s&amp;source=imgres&amp;cd=&amp;ved=2ahUKEwi5zODL3OndAhVD_qQKHWn0DHUQjRx6BAgBEAU&amp;url=https%3A%2F%2Fvartattveta.wordpress.com%2F2014%2F03%2F31%2Fde-mest-naturkatastrof-drabbade-landerna%2F&amp;psig=AOvVaw2gQzQEA_nFELkAJci8clHo&amp;ust=153863725893989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t="4892" b="32992"/>
          <a:stretch/>
        </p:blipFill>
        <p:spPr>
          <a:xfrm>
            <a:off x="-15681" y="-11649"/>
            <a:ext cx="9594819" cy="690100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877848" y="2551901"/>
            <a:ext cx="3272395" cy="161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100" b="0" i="0" u="none" strike="noStrike" cap="none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BY </a:t>
            </a:r>
            <a:endParaRPr sz="2400" b="0" i="0" u="none" strike="noStrike" cap="none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0" i="0" u="none" strike="noStrike" cap="none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DO GOOD</a:t>
            </a:r>
            <a:endParaRPr lang="en-US" sz="4600" b="0" i="0" u="none" strike="noStrike" cap="none" dirty="0">
              <a:ea typeface="Helvetica Neue Light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 E  M A K E   T H E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 I F F E R E N C E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  <a:endParaRPr sz="2000" b="0" i="0" u="none" strike="noStrike" cap="none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5100271-88FB-644B-BA9A-C6B5A5DAEBA2}"/>
              </a:ext>
            </a:extLst>
          </p:cNvPr>
          <p:cNvSpPr>
            <a:spLocks/>
          </p:cNvSpPr>
          <p:nvPr/>
        </p:nvSpPr>
        <p:spPr bwMode="auto">
          <a:xfrm>
            <a:off x="-74701" y="-71098"/>
            <a:ext cx="9293405" cy="6905034"/>
          </a:xfrm>
          <a:custGeom>
            <a:avLst/>
            <a:gdLst>
              <a:gd name="T0" fmla="*/ 0 w 9015"/>
              <a:gd name="T1" fmla="*/ 16838 h 16838"/>
              <a:gd name="T2" fmla="*/ 9015 w 9015"/>
              <a:gd name="T3" fmla="*/ 16838 h 16838"/>
              <a:gd name="T4" fmla="*/ 9015 w 9015"/>
              <a:gd name="T5" fmla="*/ 0 h 16838"/>
              <a:gd name="T6" fmla="*/ 0 w 9015"/>
              <a:gd name="T7" fmla="*/ 0 h 16838"/>
              <a:gd name="T8" fmla="*/ 0 w 9015"/>
              <a:gd name="T9" fmla="*/ 16838 h 16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15" h="16838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FBBF2B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br>
              <a:rPr lang="en-US" sz="1200" dirty="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4" name="Content Placeholder 3" descr="ocean-garbage[1]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6" b="11686"/>
          <a:stretch>
            <a:fillRect/>
          </a:stretch>
        </p:blipFill>
        <p:spPr>
          <a:xfrm>
            <a:off x="0" y="774708"/>
            <a:ext cx="9144000" cy="5537921"/>
          </a:xfrm>
        </p:spPr>
      </p:pic>
      <p:sp>
        <p:nvSpPr>
          <p:cNvPr id="5" name="TextBox 4"/>
          <p:cNvSpPr txBox="1"/>
          <p:nvPr/>
        </p:nvSpPr>
        <p:spPr>
          <a:xfrm>
            <a:off x="0" y="24881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75000"/>
                  </a:schemeClr>
                </a:solidFill>
              </a:rPr>
              <a:t>PLASTIC END OF LIFE TIME ?....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984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nchovis fiske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r="8272"/>
          <a:stretch>
            <a:fillRect/>
          </a:stretch>
        </p:blipFill>
        <p:spPr>
          <a:xfrm>
            <a:off x="12003" y="-9572"/>
            <a:ext cx="6989733" cy="3844084"/>
          </a:xfrm>
        </p:spPr>
      </p:pic>
      <p:pic>
        <p:nvPicPr>
          <p:cNvPr id="5" name="Picture 4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40" y="-9572"/>
            <a:ext cx="5608263" cy="3732044"/>
          </a:xfrm>
          <a:prstGeom prst="rect">
            <a:avLst/>
          </a:prstGeom>
        </p:spPr>
      </p:pic>
      <p:pic>
        <p:nvPicPr>
          <p:cNvPr id="6" name="Picture 5" descr="plasticocean-compres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" y="3208484"/>
            <a:ext cx="8186093" cy="3661727"/>
          </a:xfrm>
          <a:prstGeom prst="rect">
            <a:avLst/>
          </a:prstGeom>
        </p:spPr>
      </p:pic>
      <p:pic>
        <p:nvPicPr>
          <p:cNvPr id="7" name="Picture 6" descr="Plastic bir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81" y="3421915"/>
            <a:ext cx="4085519" cy="29672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785" y="2756490"/>
            <a:ext cx="7905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Responsibility for coming generations !</a:t>
            </a:r>
          </a:p>
        </p:txBody>
      </p:sp>
    </p:spTree>
    <p:extLst>
      <p:ext uri="{BB962C8B-B14F-4D97-AF65-F5344CB8AC3E}">
        <p14:creationId xmlns:p14="http://schemas.microsoft.com/office/powerpoint/2010/main" val="4263614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6040" b="6040"/>
          <a:stretch>
            <a:fillRect/>
          </a:stretch>
        </p:blipFill>
        <p:spPr>
          <a:xfrm>
            <a:off x="0" y="755084"/>
            <a:ext cx="9148313" cy="6126163"/>
          </a:xfrm>
        </p:spPr>
      </p:pic>
      <p:sp>
        <p:nvSpPr>
          <p:cNvPr id="2" name="TextBox 1"/>
          <p:cNvSpPr txBox="1"/>
          <p:nvPr/>
        </p:nvSpPr>
        <p:spPr>
          <a:xfrm>
            <a:off x="2707433" y="59061"/>
            <a:ext cx="6330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>
                <a:solidFill>
                  <a:schemeClr val="accent1">
                    <a:lumMod val="75000"/>
                  </a:schemeClr>
                </a:solidFill>
              </a:rPr>
              <a:t>MY VISION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33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0F6D-C048-FA42-ACDD-297DACB44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DB93C-FC3A-554C-970A-914E43586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icture 3" descr="All human beings .jpg">
            <a:extLst>
              <a:ext uri="{FF2B5EF4-FFF2-40B4-BE49-F238E27FC236}">
                <a16:creationId xmlns:a16="http://schemas.microsoft.com/office/drawing/2014/main" id="{C4257261-8F94-FB4B-AA9B-F9435345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94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097214-EE49-7842-9705-69E34C706D2B}"/>
              </a:ext>
            </a:extLst>
          </p:cNvPr>
          <p:cNvSpPr txBox="1">
            <a:spLocks/>
          </p:cNvSpPr>
          <p:nvPr/>
        </p:nvSpPr>
        <p:spPr>
          <a:xfrm>
            <a:off x="457200" y="2043281"/>
            <a:ext cx="82296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v-S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IS OUR SOLUTIONS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60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/>
          <p:nvPr/>
        </p:nvSpPr>
        <p:spPr>
          <a:xfrm>
            <a:off x="0" y="0"/>
            <a:ext cx="9144000" cy="6942382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FBBF2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263" name="Google Shape;263;p26"/>
          <p:cNvGrpSpPr/>
          <p:nvPr/>
        </p:nvGrpSpPr>
        <p:grpSpPr>
          <a:xfrm>
            <a:off x="217217" y="725681"/>
            <a:ext cx="8621843" cy="5975648"/>
            <a:chOff x="635000" y="1382713"/>
            <a:chExt cx="7869238" cy="4572000"/>
          </a:xfrm>
        </p:grpSpPr>
        <p:sp>
          <p:nvSpPr>
            <p:cNvPr id="264" name="Google Shape;264;p26"/>
            <p:cNvSpPr/>
            <p:nvPr/>
          </p:nvSpPr>
          <p:spPr>
            <a:xfrm>
              <a:off x="811213" y="3267075"/>
              <a:ext cx="7478713" cy="2654300"/>
            </a:xfrm>
            <a:custGeom>
              <a:avLst/>
              <a:gdLst/>
              <a:ahLst/>
              <a:cxnLst/>
              <a:rect l="l" t="t" r="r" b="b"/>
              <a:pathLst>
                <a:path w="4711" h="1672" extrusionOk="0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chemeClr val="dk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6"/>
            <p:cNvSpPr/>
            <p:nvPr/>
          </p:nvSpPr>
          <p:spPr>
            <a:xfrm>
              <a:off x="635000" y="2108200"/>
              <a:ext cx="7697788" cy="3846513"/>
            </a:xfrm>
            <a:custGeom>
              <a:avLst/>
              <a:gdLst/>
              <a:ahLst/>
              <a:cxnLst/>
              <a:rect l="l" t="t" r="r" b="b"/>
              <a:pathLst>
                <a:path w="4849" h="2423" extrusionOk="0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solidFill>
              <a:schemeClr val="dk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6"/>
            <p:cNvSpPr/>
            <p:nvPr/>
          </p:nvSpPr>
          <p:spPr>
            <a:xfrm>
              <a:off x="1595438" y="1790700"/>
              <a:ext cx="6908800" cy="3509963"/>
            </a:xfrm>
            <a:custGeom>
              <a:avLst/>
              <a:gdLst/>
              <a:ahLst/>
              <a:cxnLst/>
              <a:rect l="l" t="t" r="r" b="b"/>
              <a:pathLst>
                <a:path w="4352" h="2211" extrusionOk="0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dk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6"/>
            <p:cNvSpPr/>
            <p:nvPr/>
          </p:nvSpPr>
          <p:spPr>
            <a:xfrm>
              <a:off x="2097088" y="1382713"/>
              <a:ext cx="4552950" cy="1549400"/>
            </a:xfrm>
            <a:custGeom>
              <a:avLst/>
              <a:gdLst/>
              <a:ahLst/>
              <a:cxnLst/>
              <a:rect l="l" t="t" r="r" b="b"/>
              <a:pathLst>
                <a:path w="2868" h="976" extrusionOk="0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chemeClr val="dk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8" name="Google Shape;268;p26" descr="PUZZEL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9559" y="726953"/>
            <a:ext cx="5854413" cy="575688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6"/>
          <p:cNvSpPr/>
          <p:nvPr/>
        </p:nvSpPr>
        <p:spPr>
          <a:xfrm>
            <a:off x="4909437" y="4523126"/>
            <a:ext cx="1033497" cy="1043227"/>
          </a:xfrm>
          <a:custGeom>
            <a:avLst/>
            <a:gdLst/>
            <a:ahLst/>
            <a:cxnLst/>
            <a:rect l="l" t="t" r="r" b="b"/>
            <a:pathLst>
              <a:path w="3187187" h="3217189" extrusionOk="0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26" descr="VINDKRAFT_SYMBO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6971" y="4390804"/>
            <a:ext cx="1366809" cy="138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 descr="HYDROPOWER_SYMBO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1396" y="2217007"/>
            <a:ext cx="1163601" cy="106812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6"/>
          <p:cNvSpPr/>
          <p:nvPr/>
        </p:nvSpPr>
        <p:spPr>
          <a:xfrm>
            <a:off x="1819494" y="1626490"/>
            <a:ext cx="2675227" cy="51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HYDRO &amp; WATER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6"/>
          <p:cNvSpPr/>
          <p:nvPr/>
        </p:nvSpPr>
        <p:spPr>
          <a:xfrm>
            <a:off x="2175452" y="5851736"/>
            <a:ext cx="1689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WIND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6"/>
          <p:cNvSpPr/>
          <p:nvPr/>
        </p:nvSpPr>
        <p:spPr>
          <a:xfrm>
            <a:off x="4564737" y="5837372"/>
            <a:ext cx="1689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"/>
          <p:cNvSpPr/>
          <p:nvPr/>
        </p:nvSpPr>
        <p:spPr>
          <a:xfrm>
            <a:off x="0" y="0"/>
            <a:ext cx="9144000" cy="6942382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FBBF2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281" name="Google Shape;281;p27"/>
          <p:cNvGrpSpPr/>
          <p:nvPr/>
        </p:nvGrpSpPr>
        <p:grpSpPr>
          <a:xfrm>
            <a:off x="217217" y="725681"/>
            <a:ext cx="8621843" cy="5975648"/>
            <a:chOff x="635000" y="1382713"/>
            <a:chExt cx="7869238" cy="4572000"/>
          </a:xfrm>
        </p:grpSpPr>
        <p:sp>
          <p:nvSpPr>
            <p:cNvPr id="282" name="Google Shape;282;p27"/>
            <p:cNvSpPr/>
            <p:nvPr/>
          </p:nvSpPr>
          <p:spPr>
            <a:xfrm>
              <a:off x="811213" y="3267075"/>
              <a:ext cx="7478713" cy="2654300"/>
            </a:xfrm>
            <a:custGeom>
              <a:avLst/>
              <a:gdLst/>
              <a:ahLst/>
              <a:cxnLst/>
              <a:rect l="l" t="t" r="r" b="b"/>
              <a:pathLst>
                <a:path w="4711" h="1672" extrusionOk="0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chemeClr val="dk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635000" y="2108200"/>
              <a:ext cx="7697788" cy="3846513"/>
            </a:xfrm>
            <a:custGeom>
              <a:avLst/>
              <a:gdLst/>
              <a:ahLst/>
              <a:cxnLst/>
              <a:rect l="l" t="t" r="r" b="b"/>
              <a:pathLst>
                <a:path w="4849" h="2423" extrusionOk="0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solidFill>
              <a:schemeClr val="dk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1595438" y="1790700"/>
              <a:ext cx="6908800" cy="3509963"/>
            </a:xfrm>
            <a:custGeom>
              <a:avLst/>
              <a:gdLst/>
              <a:ahLst/>
              <a:cxnLst/>
              <a:rect l="l" t="t" r="r" b="b"/>
              <a:pathLst>
                <a:path w="4352" h="2211" extrusionOk="0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dk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2097088" y="1382713"/>
              <a:ext cx="4552950" cy="1549400"/>
            </a:xfrm>
            <a:custGeom>
              <a:avLst/>
              <a:gdLst/>
              <a:ahLst/>
              <a:cxnLst/>
              <a:rect l="l" t="t" r="r" b="b"/>
              <a:pathLst>
                <a:path w="2868" h="976" extrusionOk="0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chemeClr val="dk1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6" name="Google Shape;286;p27" descr="PUZZEL1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440" y="1372100"/>
            <a:ext cx="5059680" cy="503529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7"/>
          <p:cNvSpPr/>
          <p:nvPr/>
        </p:nvSpPr>
        <p:spPr>
          <a:xfrm>
            <a:off x="4909437" y="4523126"/>
            <a:ext cx="1033497" cy="1043227"/>
          </a:xfrm>
          <a:custGeom>
            <a:avLst/>
            <a:gdLst/>
            <a:ahLst/>
            <a:cxnLst/>
            <a:rect l="l" t="t" r="r" b="b"/>
            <a:pathLst>
              <a:path w="3187187" h="3217189" extrusionOk="0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27" descr="VINDKRAFT_SYMBO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6971" y="4390804"/>
            <a:ext cx="1366809" cy="138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7" descr="HYDROPOWER_SYMBO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1396" y="2217007"/>
            <a:ext cx="1163601" cy="106812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7"/>
          <p:cNvSpPr/>
          <p:nvPr/>
        </p:nvSpPr>
        <p:spPr>
          <a:xfrm>
            <a:off x="4855198" y="1639318"/>
            <a:ext cx="12617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WASTE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27" descr="SWESTEP_Symbol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6411" y="2217007"/>
            <a:ext cx="1033497" cy="10039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72;p26"/>
          <p:cNvSpPr/>
          <p:nvPr/>
        </p:nvSpPr>
        <p:spPr>
          <a:xfrm>
            <a:off x="1819494" y="1626490"/>
            <a:ext cx="2675227" cy="51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HYDRO &amp; WATER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73;p26"/>
          <p:cNvSpPr/>
          <p:nvPr/>
        </p:nvSpPr>
        <p:spPr>
          <a:xfrm>
            <a:off x="2175452" y="5851736"/>
            <a:ext cx="1689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WIND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74;p26"/>
          <p:cNvSpPr/>
          <p:nvPr/>
        </p:nvSpPr>
        <p:spPr>
          <a:xfrm>
            <a:off x="4564737" y="5837372"/>
            <a:ext cx="1689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0;p28"/>
          <p:cNvSpPr/>
          <p:nvPr/>
        </p:nvSpPr>
        <p:spPr>
          <a:xfrm>
            <a:off x="0" y="0"/>
            <a:ext cx="9144000" cy="6942382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24876534"/>
              </p:ext>
            </p:extLst>
          </p:nvPr>
        </p:nvGraphicFramePr>
        <p:xfrm>
          <a:off x="1863458" y="2220479"/>
          <a:ext cx="5343019" cy="3620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Google Shape;472;p35"/>
          <p:cNvSpPr/>
          <p:nvPr/>
        </p:nvSpPr>
        <p:spPr>
          <a:xfrm>
            <a:off x="0" y="598130"/>
            <a:ext cx="914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INNOVATION CPD FROM WASTE  </a:t>
            </a:r>
            <a:endParaRPr sz="44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55866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0;p28"/>
          <p:cNvSpPr/>
          <p:nvPr/>
        </p:nvSpPr>
        <p:spPr>
          <a:xfrm>
            <a:off x="0" y="-2989"/>
            <a:ext cx="9144000" cy="6905860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Google Shape;229;p24"/>
          <p:cNvSpPr/>
          <p:nvPr/>
        </p:nvSpPr>
        <p:spPr>
          <a:xfrm>
            <a:off x="0" y="340136"/>
            <a:ext cx="9144000" cy="128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WASTE STREAMS</a:t>
            </a:r>
          </a:p>
          <a:p>
            <a:pPr algn="ctr"/>
            <a:r>
              <a:rPr lang="sv-SE" sz="1200" spc="300" dirty="0">
                <a:solidFill>
                  <a:srgbClr val="FBBF2B"/>
                </a:solidFill>
                <a:latin typeface="Helvetica Neue Light"/>
                <a:cs typeface="Helvetica Neue Light"/>
              </a:rPr>
              <a:t>STREAMLINE AND SIMPLIFY</a:t>
            </a:r>
            <a:endParaRPr lang="en-US" sz="1200" spc="300" dirty="0">
              <a:solidFill>
                <a:srgbClr val="FBBF2B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Snip Single Corner Rectangle 14"/>
          <p:cNvSpPr/>
          <p:nvPr/>
        </p:nvSpPr>
        <p:spPr>
          <a:xfrm>
            <a:off x="594495" y="2711714"/>
            <a:ext cx="3831265" cy="2219428"/>
          </a:xfrm>
          <a:prstGeom prst="snip1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nip Single Corner Rectangle 15"/>
          <p:cNvSpPr/>
          <p:nvPr/>
        </p:nvSpPr>
        <p:spPr>
          <a:xfrm flipH="1">
            <a:off x="4810141" y="2701995"/>
            <a:ext cx="3850712" cy="2219428"/>
          </a:xfrm>
          <a:prstGeom prst="snip1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5140" y="3054236"/>
            <a:ext cx="3469956" cy="149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en-US" sz="4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ORGANIC</a:t>
            </a:r>
          </a:p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en-US" sz="4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MATERIALS</a:t>
            </a:r>
          </a:p>
          <a:p>
            <a:pPr algn="ctr">
              <a:lnSpc>
                <a:spcPct val="90000"/>
              </a:lnSpc>
              <a:spcBef>
                <a:spcPts val="770"/>
              </a:spcBef>
              <a:buClr>
                <a:schemeClr val="lt1"/>
              </a:buClr>
              <a:buSzPct val="25000"/>
            </a:pPr>
            <a:r>
              <a:rPr lang="en-US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Including Plastic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42233" y="2995800"/>
            <a:ext cx="3913308" cy="1505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en-US" sz="4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INERT</a:t>
            </a:r>
          </a:p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en-US" sz="40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MATERIALS</a:t>
            </a:r>
          </a:p>
          <a:p>
            <a:pPr algn="ctr">
              <a:lnSpc>
                <a:spcPct val="90000"/>
              </a:lnSpc>
              <a:spcBef>
                <a:spcPts val="840"/>
              </a:spcBef>
              <a:buClr>
                <a:schemeClr val="lt1"/>
              </a:buClr>
              <a:buSzPct val="25000"/>
            </a:pPr>
            <a:r>
              <a:rPr lang="en-US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Glass -  Metals – Ceramics - Stones</a:t>
            </a:r>
          </a:p>
        </p:txBody>
      </p:sp>
    </p:spTree>
    <p:extLst>
      <p:ext uri="{BB962C8B-B14F-4D97-AF65-F5344CB8AC3E}">
        <p14:creationId xmlns:p14="http://schemas.microsoft.com/office/powerpoint/2010/main" val="3681138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0;p28">
            <a:extLst>
              <a:ext uri="{FF2B5EF4-FFF2-40B4-BE49-F238E27FC236}">
                <a16:creationId xmlns:a16="http://schemas.microsoft.com/office/drawing/2014/main" id="{6589620C-2CD9-5E4D-A11C-C7CA674D1A28}"/>
              </a:ext>
            </a:extLst>
          </p:cNvPr>
          <p:cNvSpPr/>
          <p:nvPr/>
        </p:nvSpPr>
        <p:spPr>
          <a:xfrm>
            <a:off x="0" y="-2989"/>
            <a:ext cx="9144000" cy="6905860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4057E-C7AA-7742-80A0-58333F235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4" name="AutoShape 2" descr="8%20sätt%20som%20jorden%20kan%20gå%20under%20på%20–%20tidigare%20än%20du%20tror_files/original(6).jpg">
            <a:extLst>
              <a:ext uri="{FF2B5EF4-FFF2-40B4-BE49-F238E27FC236}">
                <a16:creationId xmlns:a16="http://schemas.microsoft.com/office/drawing/2014/main" id="{C2FC4F33-EABA-2E46-8623-1D06707E99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 dirty="0"/>
          </a:p>
        </p:txBody>
      </p:sp>
      <p:sp>
        <p:nvSpPr>
          <p:cNvPr id="7" name="AutoShape 8" descr="8%20sätt%20som%20jorden%20kan%20gå%20under%20på%20–%20tidigare%20än%20du%20tror_files/original(6).jpg">
            <a:extLst>
              <a:ext uri="{FF2B5EF4-FFF2-40B4-BE49-F238E27FC236}">
                <a16:creationId xmlns:a16="http://schemas.microsoft.com/office/drawing/2014/main" id="{C47C9B79-DCB5-0947-8AC1-9047719DA0B9}"/>
              </a:ext>
            </a:extLst>
          </p:cNvPr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81264" y="1094883"/>
            <a:ext cx="358541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Warmer climate 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Pollution 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Energy </a:t>
            </a:r>
            <a:r>
              <a:rPr lang="en-GB" sz="2400" dirty="0" err="1">
                <a:solidFill>
                  <a:schemeClr val="bg1"/>
                </a:solidFill>
              </a:rPr>
              <a:t>explotation</a:t>
            </a:r>
            <a:r>
              <a:rPr lang="en-GB" sz="2400" dirty="0">
                <a:solidFill>
                  <a:schemeClr val="bg1"/>
                </a:solidFill>
              </a:rPr>
              <a:t>. 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Economy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Politics 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Lobbyism 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Nature </a:t>
            </a:r>
            <a:r>
              <a:rPr lang="en-GB" sz="2400" dirty="0" err="1">
                <a:solidFill>
                  <a:schemeClr val="bg1"/>
                </a:solidFill>
              </a:rPr>
              <a:t>explotation</a:t>
            </a:r>
            <a:endParaRPr lang="en-GB" sz="2400" dirty="0">
              <a:solidFill>
                <a:schemeClr val="bg1"/>
              </a:solidFill>
            </a:endParaRPr>
          </a:p>
          <a:p>
            <a:pPr marL="25400" indent="0">
              <a:buNone/>
            </a:pPr>
            <a:endParaRPr lang="en-GB" dirty="0"/>
          </a:p>
          <a:p>
            <a:pPr>
              <a:buFont typeface="Wingdings" pitchFamily="2" charset="2"/>
              <a:buChar char="Ø"/>
            </a:pPr>
            <a:endParaRPr lang="en-GB" dirty="0"/>
          </a:p>
          <a:p>
            <a:pPr>
              <a:buFont typeface="Wingdings" pitchFamily="2" charset="2"/>
              <a:buChar char="Ø"/>
            </a:pPr>
            <a:endParaRPr lang="en-GB" dirty="0"/>
          </a:p>
          <a:p>
            <a:pPr>
              <a:buFont typeface="Wingdings" pitchFamily="2" charset="2"/>
              <a:buChar char="Ø"/>
            </a:pPr>
            <a:endParaRPr lang="sv-SE" dirty="0"/>
          </a:p>
          <a:p>
            <a:pPr marL="25400" indent="0">
              <a:buNone/>
            </a:pPr>
            <a:endParaRPr lang="sv-S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A6CBA-13DD-CE4A-BDB9-8ECE995E9C60}"/>
              </a:ext>
            </a:extLst>
          </p:cNvPr>
          <p:cNvSpPr txBox="1"/>
          <p:nvPr/>
        </p:nvSpPr>
        <p:spPr>
          <a:xfrm>
            <a:off x="4463709" y="1155043"/>
            <a:ext cx="41749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Desserts</a:t>
            </a:r>
          </a:p>
          <a:p>
            <a:pPr marL="457200" lvl="3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Melting ice</a:t>
            </a:r>
          </a:p>
          <a:p>
            <a:pPr marL="457200" lvl="3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Less land</a:t>
            </a:r>
          </a:p>
          <a:p>
            <a:pPr marL="457200" lvl="3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Less vegetation</a:t>
            </a:r>
          </a:p>
          <a:p>
            <a:pPr marL="457200" lvl="3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War </a:t>
            </a:r>
          </a:p>
          <a:p>
            <a:pPr marL="457200" lvl="3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Less food </a:t>
            </a:r>
          </a:p>
          <a:p>
            <a:pPr marL="457200" lvl="3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Molten tundra </a:t>
            </a:r>
          </a:p>
          <a:p>
            <a:pPr marL="457200" lvl="3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More epidemies </a:t>
            </a:r>
          </a:p>
          <a:p>
            <a:pPr marL="457200" lvl="3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Fire </a:t>
            </a:r>
          </a:p>
          <a:p>
            <a:pPr marL="457200" lvl="3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Pollution</a:t>
            </a:r>
          </a:p>
          <a:p>
            <a:pPr marL="457200" lvl="3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Greed 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F462D-F4CC-EA46-A097-E3F0D915CED1}"/>
              </a:ext>
            </a:extLst>
          </p:cNvPr>
          <p:cNvSpPr txBox="1"/>
          <p:nvPr/>
        </p:nvSpPr>
        <p:spPr>
          <a:xfrm>
            <a:off x="360947" y="274638"/>
            <a:ext cx="8446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solidFill>
                  <a:srgbClr val="FFC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OVER CONSUMPTION </a:t>
            </a:r>
          </a:p>
        </p:txBody>
      </p:sp>
    </p:spTree>
    <p:extLst>
      <p:ext uri="{BB962C8B-B14F-4D97-AF65-F5344CB8AC3E}">
        <p14:creationId xmlns:p14="http://schemas.microsoft.com/office/powerpoint/2010/main" val="2718241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"/>
          <p:cNvSpPr/>
          <p:nvPr/>
        </p:nvSpPr>
        <p:spPr>
          <a:xfrm>
            <a:off x="0" y="-45072"/>
            <a:ext cx="9144005" cy="6942392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br>
              <a:rPr lang="en-US" sz="15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5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313" name="Google Shape;313;p29"/>
          <p:cNvGrpSpPr/>
          <p:nvPr/>
        </p:nvGrpSpPr>
        <p:grpSpPr>
          <a:xfrm>
            <a:off x="634942" y="1346194"/>
            <a:ext cx="7719557" cy="4870497"/>
            <a:chOff x="635000" y="1382713"/>
            <a:chExt cx="7869238" cy="4572000"/>
          </a:xfrm>
        </p:grpSpPr>
        <p:sp>
          <p:nvSpPr>
            <p:cNvPr id="314" name="Google Shape;314;p29"/>
            <p:cNvSpPr/>
            <p:nvPr/>
          </p:nvSpPr>
          <p:spPr>
            <a:xfrm>
              <a:off x="811213" y="3267075"/>
              <a:ext cx="7478713" cy="2654300"/>
            </a:xfrm>
            <a:custGeom>
              <a:avLst/>
              <a:gdLst/>
              <a:ahLst/>
              <a:cxnLst/>
              <a:rect l="l" t="t" r="r" b="b"/>
              <a:pathLst>
                <a:path w="4711" h="1672" extrusionOk="0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635000" y="2108200"/>
              <a:ext cx="7697788" cy="3846513"/>
            </a:xfrm>
            <a:custGeom>
              <a:avLst/>
              <a:gdLst/>
              <a:ahLst/>
              <a:cxnLst/>
              <a:rect l="l" t="t" r="r" b="b"/>
              <a:pathLst>
                <a:path w="4849" h="2423" extrusionOk="0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1595438" y="1790700"/>
              <a:ext cx="6908800" cy="3509963"/>
            </a:xfrm>
            <a:custGeom>
              <a:avLst/>
              <a:gdLst/>
              <a:ahLst/>
              <a:cxnLst/>
              <a:rect l="l" t="t" r="r" b="b"/>
              <a:pathLst>
                <a:path w="4352" h="2211" extrusionOk="0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2097088" y="1382713"/>
              <a:ext cx="4552950" cy="1549400"/>
            </a:xfrm>
            <a:custGeom>
              <a:avLst/>
              <a:gdLst/>
              <a:ahLst/>
              <a:cxnLst/>
              <a:rect l="l" t="t" r="r" b="b"/>
              <a:pathLst>
                <a:path w="2868" h="976" extrusionOk="0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18233" y="1854265"/>
            <a:ext cx="7869939" cy="2570447"/>
          </a:xfrm>
          <a:prstGeom prst="rect">
            <a:avLst/>
          </a:prstGeom>
          <a:ln w="19050" cmpd="sng">
            <a:solidFill>
              <a:srgbClr val="FBBF2B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en-US" sz="1400" spc="300">
              <a:solidFill>
                <a:srgbClr val="FBBF2B"/>
              </a:solidFill>
              <a:latin typeface="Helvetica Neue Medium"/>
              <a:cs typeface="Helvetica Neue Medium"/>
            </a:endParaRPr>
          </a:p>
          <a:p>
            <a:pPr algn="ctr">
              <a:lnSpc>
                <a:spcPct val="90000"/>
              </a:lnSpc>
            </a:pPr>
            <a:r>
              <a:rPr lang="en-US" sz="4800">
                <a:solidFill>
                  <a:srgbClr val="FBBF2B"/>
                </a:solidFill>
                <a:latin typeface="Helvetica Neue Medium"/>
                <a:cs typeface="Helvetica Neue Medium"/>
              </a:rPr>
              <a:t>NO NEED FOR CHANGE</a:t>
            </a:r>
          </a:p>
          <a:p>
            <a:pPr algn="ctr">
              <a:lnSpc>
                <a:spcPct val="90000"/>
              </a:lnSpc>
            </a:pPr>
            <a:endParaRPr lang="en-US" sz="2000" spc="300">
              <a:solidFill>
                <a:srgbClr val="FBBF2B"/>
              </a:solidFill>
              <a:latin typeface="Helvetica Neue Medium"/>
              <a:cs typeface="Helvetica Neue Medium"/>
            </a:endParaRPr>
          </a:p>
          <a:p>
            <a:pPr algn="ctr">
              <a:lnSpc>
                <a:spcPct val="120000"/>
              </a:lnSpc>
            </a:pPr>
            <a:r>
              <a:rPr lang="en-US" sz="2400" spc="600">
                <a:solidFill>
                  <a:schemeClr val="bg1"/>
                </a:solidFill>
                <a:latin typeface="Helvetica Neue Light"/>
                <a:ea typeface="Helvetica Neue Light" charset="0"/>
                <a:cs typeface="Helvetica Neue Light"/>
              </a:rPr>
              <a:t>INFRASTRUCTURE</a:t>
            </a:r>
          </a:p>
          <a:p>
            <a:pPr algn="ctr">
              <a:lnSpc>
                <a:spcPct val="120000"/>
              </a:lnSpc>
            </a:pPr>
            <a:r>
              <a:rPr lang="en-US" sz="1800" spc="600">
                <a:solidFill>
                  <a:schemeClr val="bg1"/>
                </a:solidFill>
                <a:latin typeface="Helvetica Neue Light"/>
                <a:ea typeface="Helvetica Neue Light" charset="0"/>
                <a:cs typeface="Helvetica Neue Light"/>
              </a:rPr>
              <a:t>MACHINERY ENGINES</a:t>
            </a:r>
          </a:p>
          <a:p>
            <a:pPr algn="ctr">
              <a:lnSpc>
                <a:spcPct val="120000"/>
              </a:lnSpc>
            </a:pPr>
            <a:r>
              <a:rPr lang="en-US" sz="2000" spc="600">
                <a:solidFill>
                  <a:schemeClr val="bg1"/>
                </a:solidFill>
                <a:latin typeface="Helvetica Neue Light"/>
                <a:ea typeface="Helvetica Neue Light" charset="0"/>
                <a:cs typeface="Helvetica Neue Light"/>
              </a:rPr>
              <a:t>INDUSTRY</a:t>
            </a:r>
            <a:endParaRPr lang="en-US" sz="2400" spc="600">
              <a:solidFill>
                <a:schemeClr val="bg1"/>
              </a:solidFill>
              <a:latin typeface="Helvetica Neue Light"/>
              <a:ea typeface="Helvetica Neue Light" charset="0"/>
              <a:cs typeface="Helvetica Neue Light"/>
            </a:endParaRPr>
          </a:p>
          <a:p>
            <a:pPr algn="ctr">
              <a:lnSpc>
                <a:spcPct val="90000"/>
              </a:lnSpc>
            </a:pPr>
            <a:endParaRPr lang="en-US" sz="1400" spc="600">
              <a:solidFill>
                <a:schemeClr val="bg1"/>
              </a:solidFill>
              <a:latin typeface="Helvetica Neue Light"/>
              <a:ea typeface="Helvetica Neue Light" charset="0"/>
              <a:cs typeface="Helvetica Neue Light"/>
            </a:endParaRPr>
          </a:p>
        </p:txBody>
      </p:sp>
      <p:sp>
        <p:nvSpPr>
          <p:cNvPr id="20" name="Rounded Rectangle 25"/>
          <p:cNvSpPr/>
          <p:nvPr/>
        </p:nvSpPr>
        <p:spPr>
          <a:xfrm>
            <a:off x="6522901" y="3316432"/>
            <a:ext cx="680904" cy="498996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rgbClr val="EBA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Block Arc 14"/>
          <p:cNvSpPr/>
          <p:nvPr/>
        </p:nvSpPr>
        <p:spPr>
          <a:xfrm rot="16200000">
            <a:off x="861099" y="3409712"/>
            <a:ext cx="588193" cy="588580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rgbClr val="EBA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Trapezoid 22"/>
          <p:cNvSpPr/>
          <p:nvPr/>
        </p:nvSpPr>
        <p:spPr>
          <a:xfrm>
            <a:off x="1684588" y="3433038"/>
            <a:ext cx="865048" cy="440067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rgbClr val="EBA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Freeform 22"/>
          <p:cNvSpPr/>
          <p:nvPr/>
        </p:nvSpPr>
        <p:spPr>
          <a:xfrm rot="5017329">
            <a:off x="7487463" y="3229828"/>
            <a:ext cx="674607" cy="69167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rgbClr val="EBA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4760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62;p26"/>
          <p:cNvSpPr/>
          <p:nvPr/>
        </p:nvSpPr>
        <p:spPr>
          <a:xfrm>
            <a:off x="-225778" y="-89882"/>
            <a:ext cx="9606844" cy="7184664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FBBF2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Google Shape;119;p16" descr="Landfill1.jpg"/>
          <p:cNvPicPr preferRelativeResize="0"/>
          <p:nvPr/>
        </p:nvPicPr>
        <p:blipFill rotWithShape="1">
          <a:blip r:embed="rId3">
            <a:alphaModFix amt="26000"/>
          </a:blip>
          <a:srcRect/>
          <a:stretch/>
        </p:blipFill>
        <p:spPr>
          <a:xfrm>
            <a:off x="-384442" y="-112889"/>
            <a:ext cx="9902128" cy="71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 descr="Landfill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4439" y="-25161"/>
            <a:ext cx="9425058" cy="68806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025551" y="1326283"/>
            <a:ext cx="4316857" cy="3387433"/>
          </a:xfrm>
          <a:prstGeom prst="rect">
            <a:avLst/>
          </a:prstGeom>
        </p:spPr>
        <p:txBody>
          <a:bodyPr wrap="square" lIns="91277" tIns="45640" rIns="91277" bIns="45640">
            <a:spAutoFit/>
          </a:bodyPr>
          <a:lstStyle/>
          <a:p>
            <a:pPr algn="ctr">
              <a:lnSpc>
                <a:spcPct val="80000"/>
              </a:lnSpc>
              <a:buClr>
                <a:schemeClr val="lt1"/>
              </a:buClr>
              <a:buSzPct val="25000"/>
            </a:pPr>
            <a:r>
              <a:rPr lang="en-GB" sz="88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TRASH</a:t>
            </a:r>
            <a:endParaRPr lang="sv-SE" sz="88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lnSpc>
                <a:spcPct val="80000"/>
              </a:lnSpc>
              <a:buClr>
                <a:schemeClr val="lt1"/>
              </a:buClr>
              <a:buSzPct val="25000"/>
            </a:pPr>
            <a:r>
              <a:rPr lang="sv-SE" sz="88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</a:t>
            </a:r>
          </a:p>
          <a:p>
            <a:pPr algn="ctr">
              <a:lnSpc>
                <a:spcPct val="80000"/>
              </a:lnSpc>
              <a:buClr>
                <a:schemeClr val="lt1"/>
              </a:buClr>
              <a:buSzPct val="25000"/>
            </a:pPr>
            <a:r>
              <a:rPr lang="sv-SE" sz="8800" b="1" spc="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CASH</a:t>
            </a:r>
            <a:endParaRPr lang="en-GB" sz="8800" b="1" spc="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Google Shape;13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153" y="1612778"/>
            <a:ext cx="2742909" cy="267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/>
          <a:srcRect l="12449" t="1789" r="10604" b="1789"/>
          <a:stretch/>
        </p:blipFill>
        <p:spPr>
          <a:xfrm>
            <a:off x="1419411" y="1628589"/>
            <a:ext cx="2733111" cy="26760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377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06944 0.11852 C 0.08402 0.14537 0.10573 0.16041 0.12847 0.16041 C 0.15434 0.16041 0.175 0.14537 0.18958 0.11852 L 0.2592 3.33333E-6 " pathEditMode="relative" rAng="0" ptsTypes="FffFF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1" y="80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300;p28"/>
          <p:cNvSpPr/>
          <p:nvPr/>
        </p:nvSpPr>
        <p:spPr>
          <a:xfrm>
            <a:off x="0" y="-16499"/>
            <a:ext cx="9144000" cy="6905860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6" name="Google Shape;247;p25" descr="Landfill1.jpg"/>
          <p:cNvPicPr preferRelativeResize="0"/>
          <p:nvPr/>
        </p:nvPicPr>
        <p:blipFill rotWithShape="1">
          <a:blip r:embed="rId3">
            <a:alphaModFix amt="17000"/>
          </a:blip>
          <a:srcRect/>
          <a:stretch/>
        </p:blipFill>
        <p:spPr>
          <a:xfrm>
            <a:off x="0" y="-24064"/>
            <a:ext cx="9187967" cy="68806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602999" y="6267651"/>
            <a:ext cx="2017832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USED OIL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WASTE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2139" y="6290042"/>
            <a:ext cx="2017832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BIOMASS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WASTE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38839" y="6279059"/>
            <a:ext cx="1853396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LIGNINE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WASTE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5423" y="4067736"/>
            <a:ext cx="2017832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PAPER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WASTE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52173" y="4067179"/>
            <a:ext cx="2017832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USED TIRES</a:t>
            </a:r>
          </a:p>
          <a:p>
            <a:pPr algn="ctr"/>
            <a:r>
              <a:rPr lang="en-US" sz="12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WASTE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04702" y="4122339"/>
            <a:ext cx="2453839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SLAUGHTER</a:t>
            </a:r>
          </a:p>
          <a:p>
            <a:pPr algn="ctr"/>
            <a:r>
              <a:rPr lang="en-US" sz="12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RINSE</a:t>
            </a:r>
            <a:endParaRPr lang="en-US" sz="1200" baseline="-25000" dirty="0"/>
          </a:p>
        </p:txBody>
      </p:sp>
      <p:sp>
        <p:nvSpPr>
          <p:cNvPr id="34" name="Rectangle 33"/>
          <p:cNvSpPr/>
          <p:nvPr/>
        </p:nvSpPr>
        <p:spPr>
          <a:xfrm>
            <a:off x="123867" y="1921134"/>
            <a:ext cx="2892778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HOUSE HOLD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WASTE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11035" y="1883091"/>
            <a:ext cx="2307852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PLASTIC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WASTE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09117" y="1910028"/>
            <a:ext cx="1850897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TEXTILE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WASTE</a:t>
            </a:r>
            <a:endParaRPr lang="en-US" sz="1000" dirty="0"/>
          </a:p>
        </p:txBody>
      </p:sp>
      <p:pic>
        <p:nvPicPr>
          <p:cNvPr id="38" name="Google Shape;234;p24"/>
          <p:cNvPicPr preferRelativeResize="0"/>
          <p:nvPr/>
        </p:nvPicPr>
        <p:blipFill rotWithShape="1">
          <a:blip r:embed="rId4">
            <a:alphaModFix/>
          </a:blip>
          <a:srcRect l="10088" t="7855" r="5727" b="-3304"/>
          <a:stretch/>
        </p:blipFill>
        <p:spPr>
          <a:xfrm>
            <a:off x="6829778" y="2525899"/>
            <a:ext cx="1538111" cy="1543824"/>
          </a:xfrm>
          <a:prstGeom prst="ellipse">
            <a:avLst/>
          </a:prstGeom>
          <a:noFill/>
          <a:ln w="38100" cmpd="sng">
            <a:solidFill>
              <a:srgbClr val="FBBF2B"/>
            </a:solidFill>
          </a:ln>
        </p:spPr>
      </p:pic>
      <p:pic>
        <p:nvPicPr>
          <p:cNvPr id="39" name="Google Shape;236;p24"/>
          <p:cNvPicPr preferRelativeResize="0"/>
          <p:nvPr/>
        </p:nvPicPr>
        <p:blipFill rotWithShape="1">
          <a:blip r:embed="rId5">
            <a:alphaModFix/>
          </a:blip>
          <a:srcRect r="15877"/>
          <a:stretch/>
        </p:blipFill>
        <p:spPr>
          <a:xfrm>
            <a:off x="3791955" y="2525899"/>
            <a:ext cx="1529948" cy="1508288"/>
          </a:xfrm>
          <a:prstGeom prst="ellipse">
            <a:avLst/>
          </a:prstGeom>
          <a:noFill/>
          <a:ln w="38100" cmpd="sng">
            <a:solidFill>
              <a:srgbClr val="FBBF2B"/>
            </a:solidFill>
          </a:ln>
        </p:spPr>
      </p:pic>
      <p:pic>
        <p:nvPicPr>
          <p:cNvPr id="40" name="Picture 39" descr="NEWSPAPER1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5" r="1821" b="21235"/>
          <a:stretch/>
        </p:blipFill>
        <p:spPr>
          <a:xfrm>
            <a:off x="746735" y="2493104"/>
            <a:ext cx="1543172" cy="1536631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41" name="Picture 40" descr="TEXTIL1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r="13435"/>
          <a:stretch/>
        </p:blipFill>
        <p:spPr>
          <a:xfrm>
            <a:off x="6829774" y="338675"/>
            <a:ext cx="1524004" cy="1516453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47" name="Shape 90"/>
          <p:cNvPicPr preferRelativeResize="0"/>
          <p:nvPr/>
        </p:nvPicPr>
        <p:blipFill rotWithShape="1">
          <a:blip r:embed="rId8">
            <a:alphaModFix/>
          </a:blip>
          <a:srcRect l="83" t="13598" r="-1" b="16673"/>
          <a:stretch/>
        </p:blipFill>
        <p:spPr>
          <a:xfrm>
            <a:off x="3793996" y="327978"/>
            <a:ext cx="1520734" cy="1522252"/>
          </a:xfrm>
          <a:prstGeom prst="ellipse">
            <a:avLst/>
          </a:prstGeom>
          <a:noFill/>
          <a:ln w="38100" cmpd="sng">
            <a:solidFill>
              <a:srgbClr val="FBBF2B"/>
            </a:solidFill>
          </a:ln>
        </p:spPr>
      </p:pic>
      <p:pic>
        <p:nvPicPr>
          <p:cNvPr id="3" name="Picture 2" descr="sopor-jpg.jpe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40506"/>
          <a:stretch/>
        </p:blipFill>
        <p:spPr>
          <a:xfrm>
            <a:off x="810710" y="329279"/>
            <a:ext cx="1540939" cy="1541306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5" name="Picture 4" descr="UsedOil1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11670" r="40646"/>
          <a:stretch/>
        </p:blipFill>
        <p:spPr>
          <a:xfrm>
            <a:off x="3813891" y="4672046"/>
            <a:ext cx="1547872" cy="1545704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48" name="Picture 47" descr="biomasa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5" y="4688294"/>
            <a:ext cx="1533988" cy="1538188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6" name="Picture 5" descr="LigninWaste.jpe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r="5630"/>
          <a:stretch/>
        </p:blipFill>
        <p:spPr>
          <a:xfrm>
            <a:off x="6835463" y="4670127"/>
            <a:ext cx="1520734" cy="1539117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</p:spTree>
    <p:extLst>
      <p:ext uri="{BB962C8B-B14F-4D97-AF65-F5344CB8AC3E}">
        <p14:creationId xmlns:p14="http://schemas.microsoft.com/office/powerpoint/2010/main" val="22969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25" grpId="0"/>
      <p:bldP spid="26" grpId="0"/>
      <p:bldP spid="27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300;p28"/>
          <p:cNvSpPr/>
          <p:nvPr/>
        </p:nvSpPr>
        <p:spPr>
          <a:xfrm>
            <a:off x="0" y="-47859"/>
            <a:ext cx="9144000" cy="6905860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4" name="Picture 43" descr="PENGAR_TRAD.png"/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" y="-167112"/>
            <a:ext cx="9277676" cy="7218000"/>
          </a:xfrm>
          <a:prstGeom prst="rect">
            <a:avLst/>
          </a:prstGeom>
        </p:spPr>
      </p:pic>
      <p:pic>
        <p:nvPicPr>
          <p:cNvPr id="7" name="Picture 6" descr="Wate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3" y="4561092"/>
            <a:ext cx="1536315" cy="1542318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2" name="Picture 1" descr="asphal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63" y="4562018"/>
            <a:ext cx="1530435" cy="1530435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4" name="Picture 3" descr="KolsyratVaten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6" r="13949"/>
          <a:stretch/>
        </p:blipFill>
        <p:spPr>
          <a:xfrm>
            <a:off x="6799355" y="4629406"/>
            <a:ext cx="1555623" cy="1541994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14498" y="6142779"/>
            <a:ext cx="2017832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WATER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H</a:t>
            </a:r>
            <a:r>
              <a:rPr lang="en-US" sz="1000" spc="300" baseline="-25000" dirty="0">
                <a:solidFill>
                  <a:schemeClr val="bg1"/>
                </a:solidFill>
                <a:latin typeface="Helvetica Neue Light"/>
                <a:cs typeface="Helvetica Neue Light"/>
              </a:rPr>
              <a:t>2</a:t>
            </a:r>
            <a:r>
              <a:rPr lang="en-US" sz="10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O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3603607" y="6133244"/>
            <a:ext cx="2017832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ASPHALT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BITUMEN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6122590" y="6232019"/>
            <a:ext cx="2955695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CARBON DIOXID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CO</a:t>
            </a:r>
            <a:r>
              <a:rPr lang="en-US" sz="1000" spc="300" baseline="-25000" dirty="0">
                <a:solidFill>
                  <a:schemeClr val="bg1"/>
                </a:solidFill>
                <a:latin typeface="Helvetica Neue Light"/>
                <a:cs typeface="Helvetica Neue Light"/>
              </a:rPr>
              <a:t>2</a:t>
            </a:r>
            <a:endParaRPr lang="en-US" sz="1000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555423" y="3926616"/>
            <a:ext cx="2017832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TEXTILE</a:t>
            </a:r>
          </a:p>
          <a:p>
            <a:pPr algn="ctr">
              <a:lnSpc>
                <a:spcPct val="90000"/>
              </a:lnSpc>
            </a:pPr>
            <a:r>
              <a:rPr lang="en-US" sz="12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FASHION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3552173" y="3926059"/>
            <a:ext cx="2017832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MEDICAL</a:t>
            </a:r>
          </a:p>
          <a:p>
            <a:pPr algn="ctr">
              <a:lnSpc>
                <a:spcPct val="90000"/>
              </a:lnSpc>
            </a:pPr>
            <a:r>
              <a:rPr lang="en-US" sz="12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CHEMICALS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6348258" y="3981219"/>
            <a:ext cx="2453839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COSMETICS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FOOD</a:t>
            </a:r>
            <a:endParaRPr lang="en-US" sz="1000" baseline="-25000" dirty="0"/>
          </a:p>
        </p:txBody>
      </p:sp>
      <p:pic>
        <p:nvPicPr>
          <p:cNvPr id="28" name="Google Shape;254;p25"/>
          <p:cNvPicPr preferRelativeResize="0"/>
          <p:nvPr/>
        </p:nvPicPr>
        <p:blipFill rotWithShape="1">
          <a:blip r:embed="rId8">
            <a:alphaModFix/>
          </a:blip>
          <a:srcRect l="15347" t="737" r="17073" b="-737"/>
          <a:stretch/>
        </p:blipFill>
        <p:spPr>
          <a:xfrm>
            <a:off x="6796903" y="191677"/>
            <a:ext cx="1525025" cy="1518247"/>
          </a:xfrm>
          <a:prstGeom prst="ellipse">
            <a:avLst/>
          </a:prstGeom>
          <a:noFill/>
          <a:ln w="38100" cmpd="sng">
            <a:solidFill>
              <a:srgbClr val="FBBF2B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l="15491" t="-236" r="10993" b="-1"/>
          <a:stretch/>
        </p:blipFill>
        <p:spPr>
          <a:xfrm>
            <a:off x="807860" y="2364472"/>
            <a:ext cx="1534584" cy="1524883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l="16736"/>
          <a:stretch/>
        </p:blipFill>
        <p:spPr>
          <a:xfrm>
            <a:off x="3817968" y="2348747"/>
            <a:ext cx="1539926" cy="1526496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/>
          <a:srcRect r="50425"/>
          <a:stretch/>
        </p:blipFill>
        <p:spPr>
          <a:xfrm>
            <a:off x="6829858" y="2393644"/>
            <a:ext cx="1521941" cy="1539321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32" name="Picture 31" descr="SBLubrication_SewingMachineOil-2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14924"/>
          <a:stretch/>
        </p:blipFill>
        <p:spPr>
          <a:xfrm>
            <a:off x="3834132" y="172381"/>
            <a:ext cx="1528476" cy="1526000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pic>
        <p:nvPicPr>
          <p:cNvPr id="33" name="Picture 32" descr="LASTBIL_OLJA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9" y="191810"/>
            <a:ext cx="1549072" cy="1523243"/>
          </a:xfrm>
          <a:prstGeom prst="ellipse">
            <a:avLst/>
          </a:prstGeom>
          <a:ln w="38100" cmpd="sng">
            <a:solidFill>
              <a:srgbClr val="FBBF2B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663441" y="1732974"/>
            <a:ext cx="2017832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FUEL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AIR LAND SEA</a:t>
            </a:r>
            <a:endParaRPr lang="en-US" sz="1000" dirty="0"/>
          </a:p>
        </p:txBody>
      </p:sp>
      <p:sp>
        <p:nvSpPr>
          <p:cNvPr id="35" name="Rectangle 34"/>
          <p:cNvSpPr/>
          <p:nvPr/>
        </p:nvSpPr>
        <p:spPr>
          <a:xfrm>
            <a:off x="3426713" y="1710611"/>
            <a:ext cx="2307852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LUBRICANTS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Oil and BINDING MATERIALS</a:t>
            </a:r>
            <a:endParaRPr lang="en-US" sz="1000" dirty="0"/>
          </a:p>
        </p:txBody>
      </p:sp>
      <p:sp>
        <p:nvSpPr>
          <p:cNvPr id="36" name="Rectangle 35"/>
          <p:cNvSpPr/>
          <p:nvPr/>
        </p:nvSpPr>
        <p:spPr>
          <a:xfrm>
            <a:off x="6348523" y="1737548"/>
            <a:ext cx="2542097" cy="46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spc="300" dirty="0">
                <a:solidFill>
                  <a:schemeClr val="bg1"/>
                </a:solidFill>
                <a:latin typeface="Helvetica Neue Medium"/>
                <a:cs typeface="Helvetica Neue Medium"/>
              </a:rPr>
              <a:t>PARAFFIN'S</a:t>
            </a:r>
          </a:p>
          <a:p>
            <a:pPr algn="ctr"/>
            <a:r>
              <a:rPr lang="en-US" sz="1000" spc="300" dirty="0">
                <a:solidFill>
                  <a:schemeClr val="bg1"/>
                </a:solidFill>
                <a:latin typeface="Helvetica Neue Light"/>
                <a:cs typeface="Helvetica Neue Light"/>
              </a:rPr>
              <a:t>ADDITIVES</a:t>
            </a:r>
            <a:endParaRPr lang="en-US" sz="1000" baseline="-25000" dirty="0"/>
          </a:p>
        </p:txBody>
      </p:sp>
    </p:spTree>
    <p:extLst>
      <p:ext uri="{BB962C8B-B14F-4D97-AF65-F5344CB8AC3E}">
        <p14:creationId xmlns:p14="http://schemas.microsoft.com/office/powerpoint/2010/main" val="38236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25" grpId="0"/>
      <p:bldP spid="26" grpId="0"/>
      <p:bldP spid="27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>
            <a:off x="0" y="-45072"/>
            <a:ext cx="9144000" cy="6942382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301" name="Google Shape;301;p28"/>
          <p:cNvGrpSpPr/>
          <p:nvPr/>
        </p:nvGrpSpPr>
        <p:grpSpPr>
          <a:xfrm>
            <a:off x="634942" y="1346194"/>
            <a:ext cx="7719557" cy="4870497"/>
            <a:chOff x="635000" y="1382713"/>
            <a:chExt cx="7869238" cy="4572000"/>
          </a:xfrm>
        </p:grpSpPr>
        <p:sp>
          <p:nvSpPr>
            <p:cNvPr id="302" name="Google Shape;302;p28"/>
            <p:cNvSpPr/>
            <p:nvPr/>
          </p:nvSpPr>
          <p:spPr>
            <a:xfrm>
              <a:off x="811213" y="3267075"/>
              <a:ext cx="7478713" cy="2654300"/>
            </a:xfrm>
            <a:custGeom>
              <a:avLst/>
              <a:gdLst/>
              <a:ahLst/>
              <a:cxnLst/>
              <a:rect l="l" t="t" r="r" b="b"/>
              <a:pathLst>
                <a:path w="4711" h="1672" extrusionOk="0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635000" y="2108200"/>
              <a:ext cx="7697788" cy="3846513"/>
            </a:xfrm>
            <a:custGeom>
              <a:avLst/>
              <a:gdLst/>
              <a:ahLst/>
              <a:cxnLst/>
              <a:rect l="l" t="t" r="r" b="b"/>
              <a:pathLst>
                <a:path w="4849" h="2423" extrusionOk="0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595438" y="1790700"/>
              <a:ext cx="6908800" cy="3509963"/>
            </a:xfrm>
            <a:custGeom>
              <a:avLst/>
              <a:gdLst/>
              <a:ahLst/>
              <a:cxnLst/>
              <a:rect l="l" t="t" r="r" b="b"/>
              <a:pathLst>
                <a:path w="4352" h="2211" extrusionOk="0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2097088" y="1382713"/>
              <a:ext cx="4552950" cy="1549400"/>
            </a:xfrm>
            <a:custGeom>
              <a:avLst/>
              <a:gdLst/>
              <a:ahLst/>
              <a:cxnLst/>
              <a:rect l="l" t="t" r="r" b="b"/>
              <a:pathLst>
                <a:path w="2868" h="976" extrusionOk="0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Shape 287"/>
          <p:cNvPicPr preferRelativeResize="0"/>
          <p:nvPr/>
        </p:nvPicPr>
        <p:blipFill rotWithShape="1">
          <a:blip r:embed="rId3">
            <a:alphaModFix/>
          </a:blip>
          <a:srcRect t="7571"/>
          <a:stretch/>
        </p:blipFill>
        <p:spPr>
          <a:xfrm>
            <a:off x="5067589" y="1278377"/>
            <a:ext cx="3637800" cy="315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93"/>
          <p:cNvPicPr preferRelativeResize="0"/>
          <p:nvPr/>
        </p:nvPicPr>
        <p:blipFill rotWithShape="1">
          <a:blip r:embed="rId4">
            <a:alphaModFix/>
          </a:blip>
          <a:srcRect b="46718"/>
          <a:stretch/>
        </p:blipFill>
        <p:spPr>
          <a:xfrm>
            <a:off x="349147" y="4677105"/>
            <a:ext cx="8473205" cy="178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RISE_TestSwestepDiese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2" y="1491807"/>
            <a:ext cx="4253504" cy="2835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646" y="6549058"/>
            <a:ext cx="58941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>
                <a:solidFill>
                  <a:srgbClr val="FFFFFF"/>
                </a:solidFill>
                <a:latin typeface="Helvetica Neue Light"/>
                <a:cs typeface="Helvetica Neue Light"/>
              </a:rPr>
              <a:t>SOURCE - Agricultural University, Kaunas, </a:t>
            </a:r>
            <a:r>
              <a:rPr lang="en-US" sz="900" dirty="0">
                <a:solidFill>
                  <a:srgbClr val="FFFFFF"/>
                </a:solidFill>
                <a:latin typeface="Helvetica Neue Light"/>
                <a:cs typeface="Helvetica Neue Light"/>
              </a:rPr>
              <a:t>Lithuania.  RISE - Energy Technology Center, </a:t>
            </a:r>
            <a:r>
              <a:rPr lang="en-US" sz="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Piteå</a:t>
            </a:r>
            <a:r>
              <a:rPr lang="en-US" sz="900">
                <a:solidFill>
                  <a:srgbClr val="FFFFFF"/>
                </a:solidFill>
                <a:latin typeface="Helvetica Neue Light"/>
                <a:cs typeface="Helvetica Neue Light"/>
              </a:rPr>
              <a:t>, Sweden  </a:t>
            </a:r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14" name="Google Shape;306;p28"/>
          <p:cNvSpPr/>
          <p:nvPr/>
        </p:nvSpPr>
        <p:spPr>
          <a:xfrm>
            <a:off x="0" y="158779"/>
            <a:ext cx="9143999" cy="12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5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&amp; LABB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pc="300">
                <a:solidFill>
                  <a:srgbClr val="FBBF2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REPORTS </a:t>
            </a:r>
            <a:r>
              <a:rPr lang="mr-IN" spc="300">
                <a:solidFill>
                  <a:srgbClr val="FBBF2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</a:t>
            </a:r>
            <a:r>
              <a:rPr lang="en-US" spc="300">
                <a:solidFill>
                  <a:srgbClr val="FBBF2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PROOF OF CONCEPT</a:t>
            </a:r>
            <a:endParaRPr spc="300">
              <a:solidFill>
                <a:srgbClr val="FBBF2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73748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0;p28">
            <a:extLst>
              <a:ext uri="{FF2B5EF4-FFF2-40B4-BE49-F238E27FC236}">
                <a16:creationId xmlns:a16="http://schemas.microsoft.com/office/drawing/2014/main" id="{CFF58065-6A6E-0040-B1AB-64822D042372}"/>
              </a:ext>
            </a:extLst>
          </p:cNvPr>
          <p:cNvSpPr/>
          <p:nvPr/>
        </p:nvSpPr>
        <p:spPr>
          <a:xfrm>
            <a:off x="0" y="-45072"/>
            <a:ext cx="9144000" cy="6942382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4F8DE-AEA6-F548-A10C-95101D16AECE}"/>
              </a:ext>
            </a:extLst>
          </p:cNvPr>
          <p:cNvSpPr txBox="1"/>
          <p:nvPr/>
        </p:nvSpPr>
        <p:spPr>
          <a:xfrm>
            <a:off x="288758" y="312821"/>
            <a:ext cx="8554453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CLIMATE FRIENDLY ECONOMY IN CLIMATEFRIENDLY WAY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6D839-80DB-9541-BB9B-6D90D674EB01}"/>
              </a:ext>
            </a:extLst>
          </p:cNvPr>
          <p:cNvSpPr txBox="1"/>
          <p:nvPr/>
        </p:nvSpPr>
        <p:spPr>
          <a:xfrm>
            <a:off x="409072" y="1383631"/>
            <a:ext cx="85544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NEW INNOVATION </a:t>
            </a:r>
          </a:p>
          <a:p>
            <a:r>
              <a:rPr lang="sv-SE" sz="2000" dirty="0">
                <a:solidFill>
                  <a:schemeClr val="bg1"/>
                </a:solidFill>
              </a:rPr>
              <a:t>NO CAHNGES OF INFRASTRUCTURE </a:t>
            </a:r>
          </a:p>
          <a:p>
            <a:r>
              <a:rPr lang="sv-SE" sz="2000" dirty="0">
                <a:solidFill>
                  <a:schemeClr val="bg1"/>
                </a:solidFill>
              </a:rPr>
              <a:t>REUSE </a:t>
            </a:r>
          </a:p>
          <a:p>
            <a:r>
              <a:rPr lang="sv-SE" sz="2000" dirty="0">
                <a:solidFill>
                  <a:schemeClr val="bg1"/>
                </a:solidFill>
              </a:rPr>
              <a:t>RENEW </a:t>
            </a:r>
          </a:p>
          <a:p>
            <a:r>
              <a:rPr lang="sv-SE" sz="2000" dirty="0">
                <a:solidFill>
                  <a:schemeClr val="bg1"/>
                </a:solidFill>
              </a:rPr>
              <a:t>CIRCULAR ECONOMY </a:t>
            </a:r>
          </a:p>
          <a:p>
            <a:r>
              <a:rPr lang="sv-SE" sz="2000" dirty="0">
                <a:solidFill>
                  <a:schemeClr val="bg1"/>
                </a:solidFill>
              </a:rPr>
              <a:t>WASTE MANAGEMENT</a:t>
            </a:r>
          </a:p>
          <a:p>
            <a:r>
              <a:rPr lang="sv-SE" sz="2000" dirty="0">
                <a:solidFill>
                  <a:schemeClr val="bg1"/>
                </a:solidFill>
              </a:rPr>
              <a:t> 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44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312;p29"/>
          <p:cNvSpPr/>
          <p:nvPr/>
        </p:nvSpPr>
        <p:spPr>
          <a:xfrm>
            <a:off x="-5" y="0"/>
            <a:ext cx="9144005" cy="6942392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br>
              <a:rPr lang="en-US" sz="15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5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313" name="Google Shape;313;p29"/>
          <p:cNvGrpSpPr/>
          <p:nvPr/>
        </p:nvGrpSpPr>
        <p:grpSpPr>
          <a:xfrm>
            <a:off x="634942" y="1346194"/>
            <a:ext cx="7719557" cy="4870497"/>
            <a:chOff x="635000" y="1382713"/>
            <a:chExt cx="7869238" cy="4572000"/>
          </a:xfrm>
        </p:grpSpPr>
        <p:sp>
          <p:nvSpPr>
            <p:cNvPr id="314" name="Google Shape;314;p29"/>
            <p:cNvSpPr/>
            <p:nvPr/>
          </p:nvSpPr>
          <p:spPr>
            <a:xfrm>
              <a:off x="811213" y="3267075"/>
              <a:ext cx="7478713" cy="2654300"/>
            </a:xfrm>
            <a:custGeom>
              <a:avLst/>
              <a:gdLst/>
              <a:ahLst/>
              <a:cxnLst/>
              <a:rect l="l" t="t" r="r" b="b"/>
              <a:pathLst>
                <a:path w="4711" h="1672" extrusionOk="0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635000" y="2108200"/>
              <a:ext cx="7697788" cy="3846513"/>
            </a:xfrm>
            <a:custGeom>
              <a:avLst/>
              <a:gdLst/>
              <a:ahLst/>
              <a:cxnLst/>
              <a:rect l="l" t="t" r="r" b="b"/>
              <a:pathLst>
                <a:path w="4849" h="2423" extrusionOk="0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1595438" y="1790700"/>
              <a:ext cx="6908800" cy="3509963"/>
            </a:xfrm>
            <a:custGeom>
              <a:avLst/>
              <a:gdLst/>
              <a:ahLst/>
              <a:cxnLst/>
              <a:rect l="l" t="t" r="r" b="b"/>
              <a:pathLst>
                <a:path w="4352" h="2211" extrusionOk="0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2097088" y="1382713"/>
              <a:ext cx="4552950" cy="1549400"/>
            </a:xfrm>
            <a:custGeom>
              <a:avLst/>
              <a:gdLst/>
              <a:ahLst/>
              <a:cxnLst/>
              <a:rect l="l" t="t" r="r" b="b"/>
              <a:pathLst>
                <a:path w="2868" h="976" extrusionOk="0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l" rtl="0">
                <a:spcBef>
                  <a:spcPts val="0"/>
                </a:spcBef>
                <a:spcAft>
                  <a:spcPts val="0"/>
                </a:spcAft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306;p28"/>
          <p:cNvSpPr/>
          <p:nvPr/>
        </p:nvSpPr>
        <p:spPr>
          <a:xfrm>
            <a:off x="0" y="476307"/>
            <a:ext cx="9143999" cy="12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spc="300">
                <a:solidFill>
                  <a:srgbClr val="FBBF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lang="sv-SE" sz="5400" spc="300">
                <a:solidFill>
                  <a:srgbClr val="FBBF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</a:t>
            </a:r>
            <a:endParaRPr spc="300">
              <a:solidFill>
                <a:srgbClr val="FBBF2B"/>
              </a:solidFill>
            </a:endParaRPr>
          </a:p>
          <a:p>
            <a:pPr lvl="0" algn="ctr">
              <a:lnSpc>
                <a:spcPct val="90000"/>
              </a:lnSpc>
            </a:pPr>
            <a:r>
              <a:rPr lang="en-US" sz="1300" spc="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REGULATIONS </a:t>
            </a:r>
            <a:r>
              <a:rPr lang="mr-IN" sz="1300" spc="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</a:t>
            </a:r>
            <a:r>
              <a:rPr lang="en-US" sz="1300" spc="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LAWS </a:t>
            </a:r>
            <a:r>
              <a:rPr lang="mr-IN" sz="1300" spc="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–</a:t>
            </a:r>
            <a:r>
              <a:rPr lang="en-US" sz="1300" spc="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EXPECTATIONS</a:t>
            </a:r>
          </a:p>
          <a:p>
            <a:pPr lvl="0" algn="ctr"/>
            <a:r>
              <a:rPr lang="en-US" sz="1200" spc="3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OPENS UP THE MARKET FOR SWESTEP</a:t>
            </a:r>
            <a:endParaRPr sz="1200" spc="3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" name="Google Shape;306;p28"/>
          <p:cNvSpPr/>
          <p:nvPr/>
        </p:nvSpPr>
        <p:spPr>
          <a:xfrm>
            <a:off x="152400" y="1209637"/>
            <a:ext cx="9143999" cy="12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5442" y="2230311"/>
            <a:ext cx="6496327" cy="2552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8800">
                <a:solidFill>
                  <a:srgbClr val="FFFFFF"/>
                </a:solidFill>
                <a:latin typeface="Helvetica Neue Medium"/>
                <a:ea typeface="Helvetica Neue Light"/>
                <a:cs typeface="Helvetica Neue Medium"/>
                <a:sym typeface="Helvetica Neue Light"/>
              </a:rPr>
              <a:t>INFLUENCE</a:t>
            </a:r>
          </a:p>
          <a:p>
            <a:pPr lvl="0" algn="ctr">
              <a:lnSpc>
                <a:spcPct val="90000"/>
              </a:lnSpc>
            </a:pPr>
            <a:r>
              <a:rPr lang="en-US" sz="8800">
                <a:solidFill>
                  <a:srgbClr val="FFFFFF"/>
                </a:solidFill>
                <a:latin typeface="Helvetica Neue Medium"/>
                <a:ea typeface="Helvetica Neue Light"/>
                <a:cs typeface="Helvetica Neue Medium"/>
                <a:sym typeface="Helvetica Neue Light"/>
              </a:rPr>
              <a:t>FACTORS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>
            <a:off x="0" y="-45072"/>
            <a:ext cx="9144000" cy="6942382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301" name="Google Shape;301;p28"/>
          <p:cNvGrpSpPr/>
          <p:nvPr/>
        </p:nvGrpSpPr>
        <p:grpSpPr>
          <a:xfrm>
            <a:off x="634942" y="1346194"/>
            <a:ext cx="7719557" cy="4870497"/>
            <a:chOff x="635000" y="1382713"/>
            <a:chExt cx="7869238" cy="4572000"/>
          </a:xfrm>
        </p:grpSpPr>
        <p:sp>
          <p:nvSpPr>
            <p:cNvPr id="302" name="Google Shape;302;p28"/>
            <p:cNvSpPr/>
            <p:nvPr/>
          </p:nvSpPr>
          <p:spPr>
            <a:xfrm>
              <a:off x="811213" y="3267075"/>
              <a:ext cx="7478713" cy="2654300"/>
            </a:xfrm>
            <a:custGeom>
              <a:avLst/>
              <a:gdLst/>
              <a:ahLst/>
              <a:cxnLst/>
              <a:rect l="l" t="t" r="r" b="b"/>
              <a:pathLst>
                <a:path w="4711" h="1672" extrusionOk="0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635000" y="2108200"/>
              <a:ext cx="7697788" cy="3846513"/>
            </a:xfrm>
            <a:custGeom>
              <a:avLst/>
              <a:gdLst/>
              <a:ahLst/>
              <a:cxnLst/>
              <a:rect l="l" t="t" r="r" b="b"/>
              <a:pathLst>
                <a:path w="4849" h="2423" extrusionOk="0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595438" y="1790700"/>
              <a:ext cx="6908800" cy="3509963"/>
            </a:xfrm>
            <a:custGeom>
              <a:avLst/>
              <a:gdLst/>
              <a:ahLst/>
              <a:cxnLst/>
              <a:rect l="l" t="t" r="r" b="b"/>
              <a:pathLst>
                <a:path w="4352" h="2211" extrusionOk="0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2097088" y="1382713"/>
              <a:ext cx="4552950" cy="1549400"/>
            </a:xfrm>
            <a:custGeom>
              <a:avLst/>
              <a:gdLst/>
              <a:ahLst/>
              <a:cxnLst/>
              <a:rect l="l" t="t" r="r" b="b"/>
              <a:pathLst>
                <a:path w="2868" h="976" extrusionOk="0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chemeClr val="lt1">
                <a:alpha val="1098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Picture 10" descr="http://www.energyeconomist.com/a6257783p/daily/graphs/spicb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34" y="1523636"/>
            <a:ext cx="6545823" cy="42982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34190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BBF2B"/>
                </a:solidFill>
                <a:latin typeface="Helvetica Neue"/>
                <a:cs typeface="Helvetica Neue"/>
              </a:rPr>
              <a:t>TODAY’S PRICE - RAW OIL IMPORT </a:t>
            </a:r>
          </a:p>
        </p:txBody>
      </p:sp>
    </p:spTree>
    <p:extLst>
      <p:ext uri="{BB962C8B-B14F-4D97-AF65-F5344CB8AC3E}">
        <p14:creationId xmlns:p14="http://schemas.microsoft.com/office/powerpoint/2010/main" val="1982975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>
            <a:spLocks/>
          </p:cNvSpPr>
          <p:nvPr/>
        </p:nvSpPr>
        <p:spPr bwMode="auto">
          <a:xfrm>
            <a:off x="-74701" y="-47034"/>
            <a:ext cx="9293405" cy="6905034"/>
          </a:xfrm>
          <a:custGeom>
            <a:avLst/>
            <a:gdLst>
              <a:gd name="T0" fmla="*/ 0 w 9015"/>
              <a:gd name="T1" fmla="*/ 16838 h 16838"/>
              <a:gd name="T2" fmla="*/ 9015 w 9015"/>
              <a:gd name="T3" fmla="*/ 16838 h 16838"/>
              <a:gd name="T4" fmla="*/ 9015 w 9015"/>
              <a:gd name="T5" fmla="*/ 0 h 16838"/>
              <a:gd name="T6" fmla="*/ 0 w 9015"/>
              <a:gd name="T7" fmla="*/ 0 h 16838"/>
              <a:gd name="T8" fmla="*/ 0 w 9015"/>
              <a:gd name="T9" fmla="*/ 16838 h 16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15" h="16838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FBBF2B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br>
              <a:rPr lang="en-US" sz="120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endParaRPr lang="en-US" sz="120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70" name="그룹 309">
            <a:extLst>
              <a:ext uri="{FF2B5EF4-FFF2-40B4-BE49-F238E27FC236}">
                <a16:creationId xmlns:a16="http://schemas.microsoft.com/office/drawing/2014/main" id="{442A3511-473C-4E64-A1C0-162D0E9CCFAC}"/>
              </a:ext>
            </a:extLst>
          </p:cNvPr>
          <p:cNvGrpSpPr/>
          <p:nvPr/>
        </p:nvGrpSpPr>
        <p:grpSpPr>
          <a:xfrm>
            <a:off x="626502" y="1179272"/>
            <a:ext cx="7580521" cy="5119127"/>
            <a:chOff x="635000" y="1382713"/>
            <a:chExt cx="7869238" cy="4572000"/>
          </a:xfrm>
          <a:solidFill>
            <a:schemeClr val="tx1">
              <a:alpha val="10000"/>
            </a:schemeClr>
          </a:solidFill>
        </p:grpSpPr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86557A1-9B3F-4230-99A1-1C21B60D3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26EFD36D-B257-4B96-83ED-86A760A89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3E364762-B904-4A35-AC70-0A9705400E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0A0E1EFD-DFA2-43D3-86F4-EC15E8D3D9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1713824" y="1615098"/>
            <a:ext cx="5610005" cy="267976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>
            <a:outerShdw blurRad="40000"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893318" y="3885530"/>
            <a:ext cx="1058785" cy="139849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919941" y="3757673"/>
            <a:ext cx="847064" cy="246562"/>
          </a:xfrm>
          <a:prstGeom prst="line">
            <a:avLst/>
          </a:prstGeom>
          <a:ln w="57150" cmpd="sng">
            <a:solidFill>
              <a:srgbClr val="4A452A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729579" y="4057972"/>
            <a:ext cx="561486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900">
                <a:solidFill>
                  <a:srgbClr val="FF0000"/>
                </a:solidFill>
                <a:latin typeface="Helvetica Neue Medium"/>
                <a:ea typeface="Helvetica Neue"/>
                <a:cs typeface="Helvetica Neue Medium"/>
                <a:sym typeface="Helvetica Neue"/>
              </a:rPr>
              <a:t>POPULATION </a:t>
            </a:r>
            <a:r>
              <a:rPr lang="en-US" sz="900">
                <a:solidFill>
                  <a:schemeClr val="tx1"/>
                </a:solidFill>
                <a:latin typeface="Helvetica Neue Medium"/>
                <a:ea typeface="Helvetica Neue"/>
                <a:cs typeface="Helvetica Neue Medium"/>
                <a:sym typeface="Helvetica Neue"/>
              </a:rPr>
              <a:t>             </a:t>
            </a:r>
            <a:r>
              <a:rPr lang="en-US" sz="900">
                <a:solidFill>
                  <a:schemeClr val="tx2">
                    <a:lumMod val="25000"/>
                  </a:schemeClr>
                </a:solidFill>
                <a:latin typeface="Helvetica Neue Medium"/>
                <a:ea typeface="Helvetica Neue"/>
                <a:cs typeface="Helvetica Neue Medium"/>
                <a:sym typeface="Helvetica Neue"/>
              </a:rPr>
              <a:t>OIL PRICE</a:t>
            </a:r>
            <a:endParaRPr lang="en-US" sz="800" i="1">
              <a:solidFill>
                <a:schemeClr val="tx2">
                  <a:lumMod val="25000"/>
                </a:schemeClr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2934994" y="3208248"/>
            <a:ext cx="1834878" cy="681168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743584" y="3465639"/>
            <a:ext cx="747577" cy="294244"/>
          </a:xfrm>
          <a:prstGeom prst="line">
            <a:avLst/>
          </a:prstGeom>
          <a:ln w="57150" cmpd="sng">
            <a:solidFill>
              <a:srgbClr val="4A452A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3486206" y="3172672"/>
            <a:ext cx="747577" cy="294244"/>
          </a:xfrm>
          <a:prstGeom prst="line">
            <a:avLst/>
          </a:prstGeom>
          <a:ln w="57150" cmpd="sng">
            <a:solidFill>
              <a:srgbClr val="4A452A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937940" y="1608560"/>
            <a:ext cx="5466216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900">
                <a:solidFill>
                  <a:schemeClr val="tx1"/>
                </a:solidFill>
                <a:latin typeface="Helvetica Neue Thin"/>
                <a:ea typeface="Helvetica Neue"/>
                <a:cs typeface="Helvetica Neue Thin"/>
                <a:sym typeface="Helvetica Neue"/>
              </a:rPr>
              <a:t>2000                    2010                         2020                     2030                      2040                    2050</a:t>
            </a:r>
            <a:endParaRPr lang="en-US" sz="900">
              <a:solidFill>
                <a:schemeClr val="tx1"/>
              </a:solidFill>
              <a:latin typeface="Helvetica Neue Thin"/>
              <a:cs typeface="Helvetica Neue Thin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 flipV="1">
            <a:off x="4208452" y="2965567"/>
            <a:ext cx="843942" cy="214120"/>
          </a:xfrm>
          <a:prstGeom prst="line">
            <a:avLst/>
          </a:prstGeom>
          <a:ln w="57150" cmpd="sng">
            <a:solidFill>
              <a:srgbClr val="4A452A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4763170" y="2670922"/>
            <a:ext cx="1096351" cy="540483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5850545" y="1889767"/>
            <a:ext cx="1234954" cy="786354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5028657" y="2329464"/>
            <a:ext cx="2058396" cy="641317"/>
          </a:xfrm>
          <a:prstGeom prst="line">
            <a:avLst/>
          </a:prstGeom>
          <a:ln w="57150" cmpd="sng">
            <a:solidFill>
              <a:srgbClr val="4A452A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16200000">
            <a:off x="583946" y="2879060"/>
            <a:ext cx="2531519" cy="21929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900" spc="300">
                <a:solidFill>
                  <a:schemeClr val="tx1"/>
                </a:solidFill>
                <a:latin typeface="Helvetica Neue Light"/>
                <a:ea typeface="Helvetica Neue"/>
                <a:cs typeface="Helvetica Neue Light"/>
                <a:sym typeface="Helvetica Neue"/>
              </a:rPr>
              <a:t>DEMAND </a:t>
            </a:r>
            <a:r>
              <a:rPr lang="mr-IN" sz="900" spc="300">
                <a:solidFill>
                  <a:schemeClr val="tx1"/>
                </a:solidFill>
                <a:latin typeface="Helvetica Neue Light"/>
                <a:ea typeface="Helvetica Neue"/>
                <a:cs typeface="Helvetica Neue Light"/>
                <a:sym typeface="Helvetica Neue"/>
              </a:rPr>
              <a:t>–</a:t>
            </a:r>
            <a:r>
              <a:rPr lang="en-US" sz="900" spc="300">
                <a:solidFill>
                  <a:schemeClr val="tx1"/>
                </a:solidFill>
                <a:latin typeface="Helvetica Neue Light"/>
                <a:ea typeface="Helvetica Neue"/>
                <a:cs typeface="Helvetica Neue Light"/>
                <a:sym typeface="Helvetica Neue"/>
              </a:rPr>
              <a:t> PRICE- GROWTH</a:t>
            </a:r>
            <a:endParaRPr lang="en-US" sz="900" spc="30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Bevel 1"/>
          <p:cNvSpPr/>
          <p:nvPr/>
        </p:nvSpPr>
        <p:spPr>
          <a:xfrm>
            <a:off x="1688465" y="4822556"/>
            <a:ext cx="139461" cy="125500"/>
          </a:xfrm>
          <a:prstGeom prst="beve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955889" y="1801024"/>
            <a:ext cx="5180516" cy="7218"/>
          </a:xfrm>
          <a:prstGeom prst="line">
            <a:avLst/>
          </a:prstGeom>
          <a:ln w="12700" cmpd="sng">
            <a:solidFill>
              <a:schemeClr val="tx1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6451" y="1808788"/>
            <a:ext cx="1610" cy="2256139"/>
          </a:xfrm>
          <a:prstGeom prst="line">
            <a:avLst/>
          </a:prstGeom>
          <a:ln w="12700" cmpd="sng">
            <a:solidFill>
              <a:schemeClr val="tx1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955678" y="1793394"/>
            <a:ext cx="7050" cy="2286881"/>
          </a:xfrm>
          <a:prstGeom prst="line">
            <a:avLst/>
          </a:prstGeom>
          <a:ln w="12700" cmpd="sng">
            <a:solidFill>
              <a:schemeClr val="tx1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957400" y="4061550"/>
            <a:ext cx="5179864" cy="10433"/>
          </a:xfrm>
          <a:prstGeom prst="line">
            <a:avLst/>
          </a:prstGeom>
          <a:ln w="12700" cmpd="sng">
            <a:solidFill>
              <a:schemeClr val="tx1"/>
            </a:solidFill>
          </a:ln>
          <a:effectLst>
            <a:outerShdw blurRad="40000" dist="20000" dir="5400000" sx="0" sy="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844528" y="4725614"/>
            <a:ext cx="572480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 Neue Medium"/>
                <a:cs typeface="Helvetica Neue Medium"/>
              </a:rPr>
              <a:t>POPULATION </a:t>
            </a:r>
            <a:r>
              <a:rPr lang="en-US">
                <a:latin typeface="Helvetica Neue Light"/>
                <a:cs typeface="Helvetica Neue Light"/>
              </a:rPr>
              <a:t> </a:t>
            </a:r>
            <a:r>
              <a:rPr lang="mr-IN">
                <a:latin typeface="Helvetica Neue Light"/>
                <a:cs typeface="Helvetica Neue Light"/>
              </a:rPr>
              <a:t>–</a:t>
            </a:r>
            <a:r>
              <a:rPr lang="en-US">
                <a:latin typeface="Helvetica Neue Light"/>
                <a:cs typeface="Helvetica Neue Light"/>
              </a:rPr>
              <a:t> The current world population of 7.6 billion is expected</a:t>
            </a:r>
            <a:br>
              <a:rPr lang="en-US">
                <a:latin typeface="Helvetica Neue Light"/>
                <a:cs typeface="Helvetica Neue Light"/>
              </a:rPr>
            </a:br>
            <a:r>
              <a:rPr lang="en-US">
                <a:latin typeface="Helvetica Neue Light"/>
                <a:cs typeface="Helvetica Neue Light"/>
              </a:rPr>
              <a:t>to reach 8.6 billion in 2030, 9.8 billion in 2050 and 11.2 billion in 2100,</a:t>
            </a:r>
            <a:br>
              <a:rPr lang="en-US">
                <a:latin typeface="Helvetica Neue Light"/>
                <a:cs typeface="Helvetica Neue Light"/>
              </a:rPr>
            </a:br>
            <a:r>
              <a:rPr lang="en-US">
                <a:latin typeface="Helvetica Neue Light"/>
                <a:cs typeface="Helvetica Neue Light"/>
              </a:rPr>
              <a:t>according to a United Nations report</a:t>
            </a:r>
          </a:p>
        </p:txBody>
      </p:sp>
      <p:sp>
        <p:nvSpPr>
          <p:cNvPr id="78" name="Google Shape;229;p24"/>
          <p:cNvSpPr/>
          <p:nvPr/>
        </p:nvSpPr>
        <p:spPr>
          <a:xfrm>
            <a:off x="0" y="494072"/>
            <a:ext cx="9144000" cy="128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4000">
                <a:solidFill>
                  <a:srgbClr val="1D1C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GROWTH DEMANDS PRICES</a:t>
            </a:r>
            <a:endParaRPr lang="en-US" sz="1800" spc="300">
              <a:solidFill>
                <a:srgbClr val="1D1C54"/>
              </a:solidFill>
              <a:latin typeface="Helvetica Neue Light"/>
              <a:ea typeface="Helvetica Neue"/>
              <a:cs typeface="Helvetica Neue Light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spc="300">
                <a:solidFill>
                  <a:schemeClr val="bg1"/>
                </a:solidFill>
                <a:latin typeface="Helvetica Neue Light"/>
                <a:ea typeface="Helvetica Neue"/>
                <a:cs typeface="Helvetica Neue Light"/>
                <a:sym typeface="Helvetica Neue"/>
              </a:rPr>
              <a:t>FORECAST</a:t>
            </a:r>
            <a:endParaRPr sz="1200" spc="300">
              <a:solidFill>
                <a:schemeClr val="bg1"/>
              </a:solidFill>
              <a:latin typeface="Helvetica Neue Light"/>
              <a:ea typeface="Helvetica Neue"/>
              <a:cs typeface="Helvetica Neue Light"/>
              <a:sym typeface="Helvetica Neue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823187" y="4286439"/>
            <a:ext cx="26107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1">
                <a:solidFill>
                  <a:srgbClr val="1D1C54"/>
                </a:solidFill>
                <a:latin typeface="Helvetica Neue"/>
                <a:cs typeface="Helvetica Neue"/>
              </a:rPr>
              <a:t>SOURCES</a:t>
            </a:r>
            <a:r>
              <a:rPr lang="en-US" sz="900" b="1">
                <a:solidFill>
                  <a:srgbClr val="1D1C54"/>
                </a:solidFill>
                <a:latin typeface="Helvetica Neue Light"/>
                <a:cs typeface="Helvetica Neue Light"/>
              </a:rPr>
              <a:t> - </a:t>
            </a:r>
            <a:r>
              <a:rPr lang="en-US" sz="900">
                <a:solidFill>
                  <a:srgbClr val="1D1C54"/>
                </a:solidFill>
                <a:latin typeface="Helvetica Neue Light"/>
                <a:cs typeface="Helvetica Neue Light"/>
              </a:rPr>
              <a:t>UN, EU, OECD and IEA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056434" y="1835081"/>
            <a:ext cx="45719" cy="96007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817828" y="5521174"/>
            <a:ext cx="5994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 Neue Medium"/>
                <a:cs typeface="Helvetica Neue Medium"/>
              </a:rPr>
              <a:t>OIL PRICE </a:t>
            </a:r>
            <a:r>
              <a:rPr lang="mr-IN">
                <a:latin typeface="Helvetica Neue Light"/>
                <a:cs typeface="Helvetica Neue Light"/>
              </a:rPr>
              <a:t>–</a:t>
            </a:r>
            <a:r>
              <a:rPr lang="en-US">
                <a:latin typeface="Helvetica Neue Light"/>
                <a:cs typeface="Helvetica Neue Light"/>
              </a:rPr>
              <a:t> The current oil price per barrel (latest)is $ 80. 2020 is predicted to reach between $90 to $400.</a:t>
            </a:r>
          </a:p>
        </p:txBody>
      </p:sp>
      <p:sp>
        <p:nvSpPr>
          <p:cNvPr id="41" name="Bevel 40"/>
          <p:cNvSpPr/>
          <p:nvPr/>
        </p:nvSpPr>
        <p:spPr>
          <a:xfrm>
            <a:off x="1686193" y="5626257"/>
            <a:ext cx="139461" cy="125500"/>
          </a:xfrm>
          <a:prstGeom prst="bevel">
            <a:avLst/>
          </a:prstGeom>
          <a:solidFill>
            <a:schemeClr val="tx2">
              <a:lumMod val="25000"/>
            </a:schemeClr>
          </a:solidFill>
          <a:ln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40" grpId="0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>
            <a:spLocks/>
          </p:cNvSpPr>
          <p:nvPr/>
        </p:nvSpPr>
        <p:spPr bwMode="auto">
          <a:xfrm>
            <a:off x="-74701" y="-47034"/>
            <a:ext cx="9293405" cy="6905034"/>
          </a:xfrm>
          <a:custGeom>
            <a:avLst/>
            <a:gdLst>
              <a:gd name="T0" fmla="*/ 0 w 9015"/>
              <a:gd name="T1" fmla="*/ 16838 h 16838"/>
              <a:gd name="T2" fmla="*/ 9015 w 9015"/>
              <a:gd name="T3" fmla="*/ 16838 h 16838"/>
              <a:gd name="T4" fmla="*/ 9015 w 9015"/>
              <a:gd name="T5" fmla="*/ 0 h 16838"/>
              <a:gd name="T6" fmla="*/ 0 w 9015"/>
              <a:gd name="T7" fmla="*/ 0 h 16838"/>
              <a:gd name="T8" fmla="*/ 0 w 9015"/>
              <a:gd name="T9" fmla="*/ 16838 h 16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15" h="16838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FBBF2B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br>
              <a:rPr lang="en-US" sz="120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endParaRPr lang="en-US" sz="120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4" name="Picture 3" descr="OurMark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53" y="1640257"/>
            <a:ext cx="6865470" cy="43451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9618" y="5989575"/>
            <a:ext cx="11276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Helvetica Neue Medium"/>
                <a:cs typeface="Helvetica Neue Medium"/>
              </a:rPr>
              <a:t>SOURCE</a:t>
            </a:r>
            <a:r>
              <a:rPr lang="en-US" sz="1000">
                <a:latin typeface="Helvetica Neue Light"/>
                <a:cs typeface="Helvetica Neue Light"/>
              </a:rPr>
              <a:t> - WEO</a:t>
            </a:r>
            <a:endParaRPr lang="en-US" sz="1000"/>
          </a:p>
        </p:txBody>
      </p:sp>
      <p:sp>
        <p:nvSpPr>
          <p:cNvPr id="6" name="Google Shape;229;p24"/>
          <p:cNvSpPr/>
          <p:nvPr/>
        </p:nvSpPr>
        <p:spPr>
          <a:xfrm>
            <a:off x="0" y="494072"/>
            <a:ext cx="9144000" cy="128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4000">
                <a:solidFill>
                  <a:srgbClr val="1D1C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MARKET</a:t>
            </a:r>
            <a:endParaRPr lang="en-US" sz="1800" spc="300">
              <a:solidFill>
                <a:srgbClr val="1D1C54"/>
              </a:solidFill>
              <a:latin typeface="Helvetica Neue Light"/>
              <a:ea typeface="Helvetica Neue"/>
              <a:cs typeface="Helvetica Neue Light"/>
              <a:sym typeface="Helvetica Neue"/>
            </a:endParaRPr>
          </a:p>
          <a:p>
            <a:pPr lvl="0" algn="ctr">
              <a:lnSpc>
                <a:spcPct val="90000"/>
              </a:lnSpc>
            </a:pPr>
            <a:r>
              <a:rPr lang="en-US" sz="1200" spc="300">
                <a:solidFill>
                  <a:schemeClr val="bg1"/>
                </a:solidFill>
                <a:latin typeface="Helvetica Neue Light"/>
                <a:ea typeface="Helvetica Neue"/>
                <a:cs typeface="Helvetica Neue Light"/>
                <a:sym typeface="Helvetica Neue"/>
              </a:rPr>
              <a:t>PREDICTED MARKET SHARE FOR SWESTEP </a:t>
            </a:r>
          </a:p>
        </p:txBody>
      </p:sp>
    </p:spTree>
    <p:extLst>
      <p:ext uri="{BB962C8B-B14F-4D97-AF65-F5344CB8AC3E}">
        <p14:creationId xmlns:p14="http://schemas.microsoft.com/office/powerpoint/2010/main" val="1181862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" y="234248"/>
            <a:ext cx="9139310" cy="812141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NEXT GENERATION READY TO TAKE OVER </a:t>
            </a:r>
          </a:p>
        </p:txBody>
      </p:sp>
      <p:pic>
        <p:nvPicPr>
          <p:cNvPr id="4" name="Content Placeholder 3" descr="ALL KIDS 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690" y="1201512"/>
            <a:ext cx="9139310" cy="5250727"/>
          </a:xfr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345260" y="136508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31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ORDEN SKRIKER PÅ HJÄL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4" y="789877"/>
            <a:ext cx="4405946" cy="5644767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39744" y="773638"/>
            <a:ext cx="4342714" cy="5644767"/>
          </a:xfrm>
          <a:prstGeom prst="rect">
            <a:avLst/>
          </a:prstGeom>
          <a:noFill/>
          <a:ln w="3175" cmpd="sng">
            <a:solidFill>
              <a:srgbClr val="000746"/>
            </a:solidFill>
          </a:ln>
          <a:effectLst>
            <a:outerShdw blurRad="40000"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39745" y="777845"/>
            <a:ext cx="4342714" cy="5656799"/>
          </a:xfrm>
          <a:prstGeom prst="rect">
            <a:avLst/>
          </a:prstGeom>
          <a:solidFill>
            <a:srgbClr val="FBBF2B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0" indent="0" algn="ctr">
              <a:buNone/>
            </a:pPr>
            <a:endParaRPr lang="en-US" sz="12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WE ONLY HAVE ONE LIFE AND ONE WORLD</a:t>
            </a:r>
            <a:b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AND ITS OURS AND IT CAN BE WONDERFUL !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Helvetica Neue Light"/>
              <a:cs typeface="Helvetica Neue Light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                          THANK YOU</a:t>
            </a:r>
            <a:r>
              <a:rPr lang="en-US" sz="2400" dirty="0">
                <a:solidFill>
                  <a:srgbClr val="000000"/>
                </a:solidFill>
                <a:latin typeface="Helvetica Neue Light"/>
                <a:cs typeface="Helvetica Neue Light"/>
              </a:rPr>
              <a:t>!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6578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 AND MICRO PROBLEMS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 text and numbers containing </a:t>
            </a:r>
          </a:p>
          <a:p>
            <a:r>
              <a:rPr lang="en-US" dirty="0"/>
              <a:t>Population </a:t>
            </a:r>
          </a:p>
          <a:p>
            <a:r>
              <a:rPr lang="en-US" dirty="0"/>
              <a:t>Increasing consumption ex textile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84" y="499869"/>
            <a:ext cx="8269122" cy="58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40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0;p28">
            <a:extLst>
              <a:ext uri="{FF2B5EF4-FFF2-40B4-BE49-F238E27FC236}">
                <a16:creationId xmlns:a16="http://schemas.microsoft.com/office/drawing/2014/main" id="{763FB556-B988-9F45-A49D-0A7D39C79620}"/>
              </a:ext>
            </a:extLst>
          </p:cNvPr>
          <p:cNvSpPr/>
          <p:nvPr/>
        </p:nvSpPr>
        <p:spPr>
          <a:xfrm>
            <a:off x="0" y="-2989"/>
            <a:ext cx="9144000" cy="6905860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D1532-A566-A94B-9AF9-5CB2D3AC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2109"/>
          </a:xfrm>
        </p:spPr>
        <p:txBody>
          <a:bodyPr/>
          <a:lstStyle/>
          <a:p>
            <a:r>
              <a:rPr lang="en-GB" sz="3200" dirty="0">
                <a:solidFill>
                  <a:srgbClr val="FFC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CAN WE MAKE DIFFERENCE ?</a:t>
            </a:r>
            <a:endParaRPr lang="en-GB" sz="3200" dirty="0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A32F5-67E6-AE45-A982-C516EA89A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Earth quake </a:t>
            </a:r>
          </a:p>
          <a:p>
            <a:r>
              <a:rPr lang="en-GB" dirty="0" err="1">
                <a:solidFill>
                  <a:schemeClr val="bg1"/>
                </a:solidFill>
              </a:rPr>
              <a:t>Sunami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War </a:t>
            </a:r>
          </a:p>
          <a:p>
            <a:r>
              <a:rPr lang="en-GB" dirty="0">
                <a:solidFill>
                  <a:schemeClr val="bg1"/>
                </a:solidFill>
              </a:rPr>
              <a:t>Refugee camps</a:t>
            </a:r>
          </a:p>
          <a:p>
            <a:r>
              <a:rPr lang="en-GB" dirty="0">
                <a:solidFill>
                  <a:schemeClr val="bg1"/>
                </a:solidFill>
              </a:rPr>
              <a:t>Nature catastrophes  </a:t>
            </a:r>
          </a:p>
          <a:p>
            <a:pPr marL="25400" indent="0">
              <a:buNone/>
            </a:pPr>
            <a:endParaRPr lang="sv-SE" dirty="0"/>
          </a:p>
        </p:txBody>
      </p:sp>
      <p:pic>
        <p:nvPicPr>
          <p:cNvPr id="2050" name="Picture 2" descr="Bildresultat för flyktingläger">
            <a:hlinkClick r:id="rId2"/>
            <a:extLst>
              <a:ext uri="{FF2B5EF4-FFF2-40B4-BE49-F238E27FC236}">
                <a16:creationId xmlns:a16="http://schemas.microsoft.com/office/drawing/2014/main" id="{C4E07669-CEB9-4C43-995B-65813D295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56" y="1600200"/>
            <a:ext cx="4931986" cy="269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94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00BAA69-151C-1C4E-B484-B64827E37EAB}"/>
              </a:ext>
            </a:extLst>
          </p:cNvPr>
          <p:cNvSpPr>
            <a:spLocks/>
          </p:cNvSpPr>
          <p:nvPr/>
        </p:nvSpPr>
        <p:spPr bwMode="auto">
          <a:xfrm>
            <a:off x="-74701" y="-47034"/>
            <a:ext cx="9293405" cy="6905034"/>
          </a:xfrm>
          <a:custGeom>
            <a:avLst/>
            <a:gdLst>
              <a:gd name="T0" fmla="*/ 0 w 9015"/>
              <a:gd name="T1" fmla="*/ 16838 h 16838"/>
              <a:gd name="T2" fmla="*/ 9015 w 9015"/>
              <a:gd name="T3" fmla="*/ 16838 h 16838"/>
              <a:gd name="T4" fmla="*/ 9015 w 9015"/>
              <a:gd name="T5" fmla="*/ 0 h 16838"/>
              <a:gd name="T6" fmla="*/ 0 w 9015"/>
              <a:gd name="T7" fmla="*/ 0 h 16838"/>
              <a:gd name="T8" fmla="*/ 0 w 9015"/>
              <a:gd name="T9" fmla="*/ 16838 h 16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15" h="16838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FBBF2B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br>
              <a:rPr lang="en-US" sz="1200" dirty="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E0937-FE91-9F47-A8FD-2EF98340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REFUGEE CAMPS</a:t>
            </a:r>
          </a:p>
        </p:txBody>
      </p:sp>
      <p:pic>
        <p:nvPicPr>
          <p:cNvPr id="1026" name="Picture 2" descr="Lesbos flyktingläger UNHCR refugees">
            <a:extLst>
              <a:ext uri="{FF2B5EF4-FFF2-40B4-BE49-F238E27FC236}">
                <a16:creationId xmlns:a16="http://schemas.microsoft.com/office/drawing/2014/main" id="{754516AA-8460-1242-A5D3-4D57F226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8" y="1852530"/>
            <a:ext cx="8699500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42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그룹 309">
            <a:extLst>
              <a:ext uri="{FF2B5EF4-FFF2-40B4-BE49-F238E27FC236}">
                <a16:creationId xmlns:a16="http://schemas.microsoft.com/office/drawing/2014/main" id="{442A3511-473C-4E64-A1C0-162D0E9CCFAC}"/>
              </a:ext>
            </a:extLst>
          </p:cNvPr>
          <p:cNvGrpSpPr/>
          <p:nvPr/>
        </p:nvGrpSpPr>
        <p:grpSpPr>
          <a:xfrm>
            <a:off x="626502" y="1179272"/>
            <a:ext cx="7580521" cy="5119127"/>
            <a:chOff x="635000" y="1382713"/>
            <a:chExt cx="7869238" cy="4572000"/>
          </a:xfrm>
          <a:solidFill>
            <a:schemeClr val="tx1">
              <a:alpha val="10000"/>
            </a:schemeClr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86557A1-9B3F-4230-99A1-1C21B60D32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6EFD36D-B257-4B96-83ED-86A760A89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3E364762-B904-4A35-AC70-0A9705400E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0A0E1EFD-DFA2-43D3-86F4-EC15E8D3D9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/>
            </a:p>
          </p:txBody>
        </p:sp>
      </p:grpSp>
      <p:pic>
        <p:nvPicPr>
          <p:cNvPr id="9" name="Picture 8" descr="theprocess-768x29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32" y="1522376"/>
            <a:ext cx="4987425" cy="16542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6751" y="4779649"/>
            <a:ext cx="2627087" cy="871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212256"/>
                </a:solidFill>
                <a:latin typeface="Helvetica Neue Light"/>
                <a:cs typeface="Helvetica Neue Light"/>
              </a:rPr>
              <a:t>Scanning, Analysis, Separation</a:t>
            </a:r>
            <a:br>
              <a:rPr lang="en-US" sz="1400" dirty="0">
                <a:solidFill>
                  <a:srgbClr val="212256"/>
                </a:solidFill>
                <a:latin typeface="Helvetica Neue Light"/>
                <a:cs typeface="Helvetica Neue Light"/>
              </a:rPr>
            </a:br>
            <a:r>
              <a:rPr lang="en-US" sz="1400" dirty="0">
                <a:solidFill>
                  <a:srgbClr val="212256"/>
                </a:solidFill>
                <a:latin typeface="Helvetica Neue Light"/>
                <a:cs typeface="Helvetica Neue Light"/>
              </a:rPr>
              <a:t>Drying, Shredding, Regulation</a:t>
            </a:r>
            <a:br>
              <a:rPr lang="en-US" sz="1400" dirty="0">
                <a:solidFill>
                  <a:srgbClr val="212256"/>
                </a:solidFill>
                <a:latin typeface="Helvetica Neue Light"/>
                <a:cs typeface="Helvetica Neue Light"/>
              </a:rPr>
            </a:br>
            <a:r>
              <a:rPr lang="en-US" sz="1400" dirty="0">
                <a:solidFill>
                  <a:srgbClr val="212256"/>
                </a:solidFill>
                <a:latin typeface="Helvetica Neue Light"/>
                <a:cs typeface="Helvetica Neue Light"/>
              </a:rPr>
              <a:t>of PH Value and Speed on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212256"/>
                </a:solidFill>
                <a:latin typeface="Helvetica Neue Light"/>
                <a:cs typeface="Helvetica Neue Light"/>
              </a:rPr>
              <a:t>Conveyor Belts and Feeding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61420" y="5458750"/>
            <a:ext cx="2925929" cy="106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212256"/>
                </a:solidFill>
                <a:latin typeface="Helvetica Neue Light"/>
                <a:cs typeface="Helvetica Neue Light"/>
              </a:rPr>
              <a:t>Catalytic </a:t>
            </a:r>
            <a:r>
              <a:rPr lang="en-US" sz="1400" dirty="0" err="1">
                <a:solidFill>
                  <a:srgbClr val="212256"/>
                </a:solidFill>
                <a:latin typeface="Helvetica Neue Light"/>
                <a:cs typeface="Helvetica Neue Light"/>
              </a:rPr>
              <a:t>Depolymerisation</a:t>
            </a:r>
            <a:r>
              <a:rPr lang="en-US" sz="1400" dirty="0">
                <a:solidFill>
                  <a:srgbClr val="212256"/>
                </a:solidFill>
                <a:latin typeface="Helvetica Neue Light"/>
                <a:cs typeface="Helvetica Neue Light"/>
              </a:rPr>
              <a:t> Process. Mixer and Turbine. &lt;10 min from input to output. 100 - 12,500 l/h</a:t>
            </a:r>
            <a:br>
              <a:rPr lang="en-US" sz="1400" dirty="0">
                <a:solidFill>
                  <a:srgbClr val="212256"/>
                </a:solidFill>
                <a:latin typeface="Helvetica Neue Light"/>
                <a:cs typeface="Helvetica Neue Light"/>
              </a:rPr>
            </a:br>
            <a:r>
              <a:rPr lang="en-US" sz="1400" dirty="0">
                <a:solidFill>
                  <a:srgbClr val="212256"/>
                </a:solidFill>
                <a:latin typeface="Helvetica Neue Light"/>
                <a:cs typeface="Helvetica Neue Light"/>
              </a:rPr>
              <a:t>in production capacity depending on size of plant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25150" y="4991268"/>
            <a:ext cx="22812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212256"/>
                </a:solidFill>
                <a:latin typeface="Helvetica Neue Light"/>
                <a:cs typeface="Helvetica Neue Light"/>
              </a:rPr>
              <a:t>Refining,</a:t>
            </a:r>
            <a:br>
              <a:rPr lang="en-US" sz="1400">
                <a:solidFill>
                  <a:srgbClr val="212256"/>
                </a:solidFill>
                <a:latin typeface="Helvetica Neue Light"/>
                <a:cs typeface="Helvetica Neue Light"/>
              </a:rPr>
            </a:br>
            <a:r>
              <a:rPr lang="en-US" sz="1400">
                <a:solidFill>
                  <a:srgbClr val="212256"/>
                </a:solidFill>
                <a:latin typeface="Helvetica Neue Light"/>
                <a:cs typeface="Helvetica Neue Light"/>
              </a:rPr>
              <a:t>Desulphurization, Distillation and Storage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79790" y="3447450"/>
            <a:ext cx="1549049" cy="760986"/>
          </a:xfrm>
          <a:prstGeom prst="rect">
            <a:avLst/>
          </a:prstGeom>
          <a:solidFill>
            <a:srgbClr val="FFFFFF">
              <a:alpha val="63000"/>
            </a:srgbClr>
          </a:solidFill>
          <a:ln w="3175" cmpd="sng">
            <a:solidFill>
              <a:srgbClr val="1D1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828567" y="3707222"/>
            <a:ext cx="826079" cy="214526"/>
          </a:xfrm>
          <a:prstGeom prst="rightArrow">
            <a:avLst/>
          </a:prstGeom>
          <a:solidFill>
            <a:schemeClr val="bg1"/>
          </a:solidFill>
          <a:ln w="3175" cmpd="sng">
            <a:solidFill>
              <a:srgbClr val="1D1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4110" y="3445679"/>
            <a:ext cx="1549049" cy="760986"/>
          </a:xfrm>
          <a:prstGeom prst="rect">
            <a:avLst/>
          </a:prstGeom>
          <a:solidFill>
            <a:srgbClr val="FFFFFF">
              <a:alpha val="63000"/>
            </a:srgbClr>
          </a:solidFill>
          <a:ln w="3175" cmpd="sng">
            <a:solidFill>
              <a:srgbClr val="1D1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355243" y="3732470"/>
            <a:ext cx="820212" cy="216297"/>
          </a:xfrm>
          <a:prstGeom prst="rightArrow">
            <a:avLst/>
          </a:prstGeom>
          <a:solidFill>
            <a:schemeClr val="bg1"/>
          </a:solidFill>
          <a:ln w="3175" cmpd="sng">
            <a:solidFill>
              <a:srgbClr val="1D1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6381" y="3456737"/>
            <a:ext cx="1549049" cy="760986"/>
          </a:xfrm>
          <a:prstGeom prst="rect">
            <a:avLst/>
          </a:prstGeom>
          <a:solidFill>
            <a:srgbClr val="FFFFFF">
              <a:alpha val="63000"/>
            </a:srgbClr>
          </a:solidFill>
          <a:ln w="3175" cmpd="sng">
            <a:solidFill>
              <a:srgbClr val="1D1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8900" y="3432917"/>
            <a:ext cx="131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1400" b="1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altLang="ko-KR" sz="1400" b="1">
                <a:solidFill>
                  <a:srgbClr val="1D1C54"/>
                </a:solidFill>
                <a:cs typeface="Arial" pitchFamily="34" charset="0"/>
              </a:rPr>
              <a:t>FRONT END</a:t>
            </a:r>
            <a:endParaRPr lang="ko-KR" altLang="en-US" sz="1400" b="1">
              <a:solidFill>
                <a:srgbClr val="1D1C54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5944" y="3571318"/>
            <a:ext cx="143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>
                <a:solidFill>
                  <a:srgbClr val="1D1C54"/>
                </a:solidFill>
                <a:cs typeface="Arial" pitchFamily="34" charset="0"/>
              </a:rPr>
              <a:t>CPD PROCESS</a:t>
            </a:r>
            <a:endParaRPr lang="ko-KR" altLang="en-US" sz="1400" b="1">
              <a:solidFill>
                <a:srgbClr val="1D1C54"/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0536" y="3659849"/>
            <a:ext cx="1365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>
                <a:solidFill>
                  <a:srgbClr val="1D1C54"/>
                </a:solidFill>
                <a:cs typeface="Arial" pitchFamily="34" charset="0"/>
              </a:rPr>
              <a:t>BACK END</a:t>
            </a:r>
            <a:endParaRPr lang="ko-KR" altLang="en-US" sz="1400" b="1">
              <a:solidFill>
                <a:srgbClr val="1D1C54"/>
              </a:solidFill>
              <a:cs typeface="Arial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83124" y="4208436"/>
            <a:ext cx="0" cy="614779"/>
          </a:xfrm>
          <a:prstGeom prst="straightConnector1">
            <a:avLst/>
          </a:prstGeom>
          <a:ln w="12700" cmpd="sng">
            <a:solidFill>
              <a:srgbClr val="2122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447411" y="4206665"/>
            <a:ext cx="17145" cy="1296411"/>
          </a:xfrm>
          <a:prstGeom prst="straightConnector1">
            <a:avLst/>
          </a:prstGeom>
          <a:ln w="12700" cmpd="sng">
            <a:solidFill>
              <a:srgbClr val="2122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061450" y="4190088"/>
            <a:ext cx="4315" cy="851198"/>
          </a:xfrm>
          <a:prstGeom prst="straightConnector1">
            <a:avLst/>
          </a:prstGeom>
          <a:ln w="12700" cmpd="sng">
            <a:solidFill>
              <a:srgbClr val="21225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TheNewSWESTEPLogo_JPMF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99" y="2216589"/>
            <a:ext cx="326014" cy="55334"/>
          </a:xfrm>
          <a:prstGeom prst="rect">
            <a:avLst/>
          </a:prstGeom>
        </p:spPr>
      </p:pic>
      <p:sp>
        <p:nvSpPr>
          <p:cNvPr id="24" name="Google Shape;229;p24"/>
          <p:cNvSpPr/>
          <p:nvPr/>
        </p:nvSpPr>
        <p:spPr>
          <a:xfrm>
            <a:off x="0" y="340136"/>
            <a:ext cx="9144000" cy="128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PROCESS</a:t>
            </a:r>
          </a:p>
          <a:p>
            <a:pPr algn="ctr"/>
            <a:r>
              <a:rPr lang="sv-SE" sz="1200" spc="300">
                <a:solidFill>
                  <a:srgbClr val="1D1C54"/>
                </a:solidFill>
                <a:latin typeface="Helvetica Neue Light"/>
                <a:cs typeface="Helvetica Neue Light"/>
              </a:rPr>
              <a:t>SCALABLE </a:t>
            </a:r>
            <a:r>
              <a:rPr lang="mr-IN" sz="1200" spc="300">
                <a:solidFill>
                  <a:srgbClr val="1D1C54"/>
                </a:solidFill>
                <a:latin typeface="Helvetica Neue Light"/>
                <a:cs typeface="Helvetica Neue Light"/>
              </a:rPr>
              <a:t>–</a:t>
            </a:r>
            <a:r>
              <a:rPr lang="sv-SE" sz="1200" spc="300">
                <a:solidFill>
                  <a:srgbClr val="1D1C54"/>
                </a:solidFill>
                <a:latin typeface="Helvetica Neue Light"/>
                <a:cs typeface="Helvetica Neue Light"/>
              </a:rPr>
              <a:t> FLEXIBLE </a:t>
            </a:r>
            <a:r>
              <a:rPr lang="mr-IN" sz="1200" spc="300">
                <a:solidFill>
                  <a:srgbClr val="1D1C54"/>
                </a:solidFill>
                <a:latin typeface="Helvetica Neue Light"/>
                <a:cs typeface="Helvetica Neue Light"/>
              </a:rPr>
              <a:t>–</a:t>
            </a:r>
            <a:r>
              <a:rPr lang="sv-SE" sz="1200" spc="300">
                <a:solidFill>
                  <a:srgbClr val="1D1C54"/>
                </a:solidFill>
                <a:latin typeface="Helvetica Neue Light"/>
                <a:cs typeface="Helvetica Neue Light"/>
              </a:rPr>
              <a:t> MOBILITY</a:t>
            </a:r>
            <a:endParaRPr lang="en-US" sz="1200" spc="300">
              <a:solidFill>
                <a:srgbClr val="1D1C54"/>
              </a:solidFill>
              <a:latin typeface="Helvetica Neue Light"/>
              <a:cs typeface="Helvetica Neue Light"/>
            </a:endParaRPr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-38605" y="-59069"/>
            <a:ext cx="9293405" cy="6905034"/>
          </a:xfrm>
          <a:custGeom>
            <a:avLst/>
            <a:gdLst>
              <a:gd name="T0" fmla="*/ 0 w 9015"/>
              <a:gd name="T1" fmla="*/ 16838 h 16838"/>
              <a:gd name="T2" fmla="*/ 9015 w 9015"/>
              <a:gd name="T3" fmla="*/ 16838 h 16838"/>
              <a:gd name="T4" fmla="*/ 9015 w 9015"/>
              <a:gd name="T5" fmla="*/ 0 h 16838"/>
              <a:gd name="T6" fmla="*/ 0 w 9015"/>
              <a:gd name="T7" fmla="*/ 0 h 16838"/>
              <a:gd name="T8" fmla="*/ 0 w 9015"/>
              <a:gd name="T9" fmla="*/ 16838 h 16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15" h="16838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FBBF2B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br>
              <a:rPr lang="en-US" sz="120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endParaRPr lang="en-US" sz="120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50" name="Picture 2" descr="Bildresultat för flyktingläger">
            <a:hlinkClick r:id="rId5"/>
            <a:extLst>
              <a:ext uri="{FF2B5EF4-FFF2-40B4-BE49-F238E27FC236}">
                <a16:creationId xmlns:a16="http://schemas.microsoft.com/office/drawing/2014/main" id="{4A6FEDE5-61F0-4345-907D-6497F86D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85" y="884946"/>
            <a:ext cx="4151923" cy="27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AC32AB-9A11-004B-8167-895F32F5337C}"/>
              </a:ext>
            </a:extLst>
          </p:cNvPr>
          <p:cNvSpPr txBox="1"/>
          <p:nvPr/>
        </p:nvSpPr>
        <p:spPr>
          <a:xfrm>
            <a:off x="360947" y="216568"/>
            <a:ext cx="8482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MILLIONS LIVE TODAY IN REFUGEE CAMPS</a:t>
            </a:r>
          </a:p>
          <a:p>
            <a:endParaRPr lang="sv-SE" dirty="0"/>
          </a:p>
        </p:txBody>
      </p:sp>
      <p:pic>
        <p:nvPicPr>
          <p:cNvPr id="1026" name="Picture 2" descr="Bildresultat för flyktingläger">
            <a:hlinkClick r:id="rId7"/>
            <a:extLst>
              <a:ext uri="{FF2B5EF4-FFF2-40B4-BE49-F238E27FC236}">
                <a16:creationId xmlns:a16="http://schemas.microsoft.com/office/drawing/2014/main" id="{CB02C191-BDA3-DB43-8880-B5AD4E50F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36" y="903125"/>
            <a:ext cx="4168474" cy="268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ktingläger foto Delvin Arsan 720px">
            <a:hlinkClick r:id="rId9"/>
            <a:extLst>
              <a:ext uri="{FF2B5EF4-FFF2-40B4-BE49-F238E27FC236}">
                <a16:creationId xmlns:a16="http://schemas.microsoft.com/office/drawing/2014/main" id="{B5FE1A9C-0AB5-6D48-A395-F160F774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4" y="3738254"/>
            <a:ext cx="4184305" cy="27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resultat för flyktingläger">
            <a:hlinkClick r:id="rId11"/>
            <a:extLst>
              <a:ext uri="{FF2B5EF4-FFF2-40B4-BE49-F238E27FC236}">
                <a16:creationId xmlns:a16="http://schemas.microsoft.com/office/drawing/2014/main" id="{A3AF5A9D-5175-5C47-A489-F2D858E5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48" y="3725982"/>
            <a:ext cx="4096260" cy="276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96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C1C0-9141-D345-91D5-141AE40B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4208C-7AB9-664B-8B74-3935564E2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A5BB01C-4CFE-9E4D-AD1D-1EBCEB6E034A}"/>
              </a:ext>
            </a:extLst>
          </p:cNvPr>
          <p:cNvSpPr>
            <a:spLocks/>
          </p:cNvSpPr>
          <p:nvPr/>
        </p:nvSpPr>
        <p:spPr bwMode="auto">
          <a:xfrm>
            <a:off x="-38605" y="-59069"/>
            <a:ext cx="9293405" cy="6905034"/>
          </a:xfrm>
          <a:custGeom>
            <a:avLst/>
            <a:gdLst>
              <a:gd name="T0" fmla="*/ 0 w 9015"/>
              <a:gd name="T1" fmla="*/ 16838 h 16838"/>
              <a:gd name="T2" fmla="*/ 9015 w 9015"/>
              <a:gd name="T3" fmla="*/ 16838 h 16838"/>
              <a:gd name="T4" fmla="*/ 9015 w 9015"/>
              <a:gd name="T5" fmla="*/ 0 h 16838"/>
              <a:gd name="T6" fmla="*/ 0 w 9015"/>
              <a:gd name="T7" fmla="*/ 0 h 16838"/>
              <a:gd name="T8" fmla="*/ 0 w 9015"/>
              <a:gd name="T9" fmla="*/ 16838 h 16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15" h="16838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FBBF2B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br>
              <a:rPr lang="en-US" sz="120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endParaRPr lang="en-US" sz="120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3074" name="Picture 2" descr="Bildresultat för NATURKATASTROFER">
            <a:hlinkClick r:id="rId2"/>
            <a:extLst>
              <a:ext uri="{FF2B5EF4-FFF2-40B4-BE49-F238E27FC236}">
                <a16:creationId xmlns:a16="http://schemas.microsoft.com/office/drawing/2014/main" id="{F430CB23-EFC7-2549-92AF-5B209810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4" y="274638"/>
            <a:ext cx="8646461" cy="6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62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/>
          <a:srcRect l="-15333" t="1090" r="-1" b="1090"/>
          <a:stretch/>
        </p:blipFill>
        <p:spPr>
          <a:xfrm>
            <a:off x="-1472623" y="0"/>
            <a:ext cx="10716587" cy="6881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0327" y="5121614"/>
            <a:ext cx="373992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Helvetica Neue Medium"/>
                <a:cs typeface="Helvetica Neue Medium"/>
              </a:rPr>
              <a:t>WHY SO COMPLICATED ?</a:t>
            </a:r>
            <a:br>
              <a:rPr lang="en-US" sz="1600">
                <a:solidFill>
                  <a:schemeClr val="bg1"/>
                </a:solidFill>
                <a:latin typeface="Helvetica Neue Medium"/>
                <a:cs typeface="Helvetica Neue Medium"/>
              </a:rPr>
            </a:b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93120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6EEE-E7C4-E74D-84DB-E5BFCE9BC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6FF24-5FEB-394D-B50D-D50F754F8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Google Shape;300;p28">
            <a:extLst>
              <a:ext uri="{FF2B5EF4-FFF2-40B4-BE49-F238E27FC236}">
                <a16:creationId xmlns:a16="http://schemas.microsoft.com/office/drawing/2014/main" id="{349ABB05-6379-B741-84EA-C28261F53830}"/>
              </a:ext>
            </a:extLst>
          </p:cNvPr>
          <p:cNvSpPr/>
          <p:nvPr/>
        </p:nvSpPr>
        <p:spPr>
          <a:xfrm>
            <a:off x="0" y="0"/>
            <a:ext cx="9144000" cy="6942382"/>
          </a:xfrm>
          <a:custGeom>
            <a:avLst/>
            <a:gdLst/>
            <a:ahLst/>
            <a:cxnLst/>
            <a:rect l="l" t="t" r="r" b="b"/>
            <a:pathLst>
              <a:path w="9015" h="16838" extrusionOk="0">
                <a:moveTo>
                  <a:pt x="0" y="16838"/>
                </a:moveTo>
                <a:lnTo>
                  <a:pt x="9015" y="16838"/>
                </a:lnTo>
                <a:lnTo>
                  <a:pt x="9015" y="0"/>
                </a:lnTo>
                <a:lnTo>
                  <a:pt x="0" y="0"/>
                </a:lnTo>
                <a:lnTo>
                  <a:pt x="0" y="16838"/>
                </a:lnTo>
              </a:path>
            </a:pathLst>
          </a:custGeom>
          <a:solidFill>
            <a:srgbClr val="1D1D54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endParaRPr sz="1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58097-2B7C-5A43-9C06-AACCF7AEBA6D}"/>
              </a:ext>
            </a:extLst>
          </p:cNvPr>
          <p:cNvSpPr txBox="1"/>
          <p:nvPr/>
        </p:nvSpPr>
        <p:spPr>
          <a:xfrm>
            <a:off x="649705" y="1600200"/>
            <a:ext cx="80370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Clean </a:t>
            </a: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up</a:t>
            </a:r>
            <a:endParaRPr lang="sv-SE" sz="3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742950" indent="-7429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Residuals</a:t>
            </a: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are</a:t>
            </a: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assets and </a:t>
            </a: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can</a:t>
            </a: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contribute</a:t>
            </a: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to </a:t>
            </a: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change</a:t>
            </a: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the </a:t>
            </a: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world</a:t>
            </a:r>
            <a:endParaRPr lang="sv-SE" sz="3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742950" indent="-7429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Create</a:t>
            </a: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 </a:t>
            </a: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circular</a:t>
            </a: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economy</a:t>
            </a: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and </a:t>
            </a: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renewable</a:t>
            </a: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sv-SE" sz="3600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products</a:t>
            </a:r>
            <a:r>
              <a:rPr lang="sv-SE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3646F-388A-CB46-B9BF-A5A1E07A4636}"/>
              </a:ext>
            </a:extLst>
          </p:cNvPr>
          <p:cNvSpPr txBox="1"/>
          <p:nvPr/>
        </p:nvSpPr>
        <p:spPr>
          <a:xfrm>
            <a:off x="782053" y="517358"/>
            <a:ext cx="7447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WASTE MANAGEMENT </a:t>
            </a:r>
          </a:p>
        </p:txBody>
      </p:sp>
    </p:spTree>
    <p:extLst>
      <p:ext uri="{BB962C8B-B14F-4D97-AF65-F5344CB8AC3E}">
        <p14:creationId xmlns:p14="http://schemas.microsoft.com/office/powerpoint/2010/main" val="236402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12228</TotalTime>
  <Words>749</Words>
  <Application>Microsoft Macintosh PowerPoint</Application>
  <PresentationFormat>On-screen Show (4:3)</PresentationFormat>
  <Paragraphs>248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arial</vt:lpstr>
      <vt:lpstr>Wingdings</vt:lpstr>
      <vt:lpstr>맑은 고딕</vt:lpstr>
      <vt:lpstr>Helvetica Neue Light</vt:lpstr>
      <vt:lpstr>Helvetica Neue Medium</vt:lpstr>
      <vt:lpstr>Helvetica Neue</vt:lpstr>
      <vt:lpstr>Helvetica Neue Thin</vt:lpstr>
      <vt:lpstr>Office Theme</vt:lpstr>
      <vt:lpstr>PowerPoint Presentation</vt:lpstr>
      <vt:lpstr>PowerPoint Presentation</vt:lpstr>
      <vt:lpstr>MACRO AND MICRO PROBLEMS </vt:lpstr>
      <vt:lpstr>CAN WE MAKE DIFFERENCE ?</vt:lpstr>
      <vt:lpstr>REFUGEE CAMPS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NEXT GENERATION READY TO TAKE OVER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Karl Magnus Mattsson</cp:lastModifiedBy>
  <cp:revision>246</cp:revision>
  <dcterms:modified xsi:type="dcterms:W3CDTF">2018-10-03T08:44:38Z</dcterms:modified>
</cp:coreProperties>
</file>